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</p:sldMasterIdLst>
  <p:notesMasterIdLst>
    <p:notesMasterId r:id="rId20"/>
  </p:notesMasterIdLst>
  <p:sldIdLst>
    <p:sldId id="256" r:id="rId2"/>
    <p:sldId id="275" r:id="rId3"/>
    <p:sldId id="283" r:id="rId4"/>
    <p:sldId id="274" r:id="rId5"/>
    <p:sldId id="257" r:id="rId6"/>
    <p:sldId id="282" r:id="rId7"/>
    <p:sldId id="284" r:id="rId8"/>
    <p:sldId id="272" r:id="rId9"/>
    <p:sldId id="271" r:id="rId10"/>
    <p:sldId id="269" r:id="rId11"/>
    <p:sldId id="292" r:id="rId12"/>
    <p:sldId id="289" r:id="rId13"/>
    <p:sldId id="291" r:id="rId14"/>
    <p:sldId id="290" r:id="rId15"/>
    <p:sldId id="287" r:id="rId16"/>
    <p:sldId id="293" r:id="rId17"/>
    <p:sldId id="288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E20000"/>
    <a:srgbClr val="66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87" autoAdjust="0"/>
    <p:restoredTop sz="94384" autoAdjust="0"/>
  </p:normalViewPr>
  <p:slideViewPr>
    <p:cSldViewPr snapToGrid="0">
      <p:cViewPr varScale="1">
        <p:scale>
          <a:sx n="70" d="100"/>
          <a:sy n="70" d="100"/>
        </p:scale>
        <p:origin x="1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080BC7-B7BB-4EA0-A91D-D3BD8931BCA6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F6B77310-1B5B-459C-8468-E0C93FA2CF8A}">
      <dgm:prSet/>
      <dgm:spPr/>
      <dgm:t>
        <a:bodyPr/>
        <a:lstStyle/>
        <a:p>
          <a:r>
            <a:rPr lang="en-US"/>
            <a:t>Clinical Interview &amp; Individual Psychotherapy</a:t>
          </a:r>
        </a:p>
      </dgm:t>
    </dgm:pt>
    <dgm:pt modelId="{269E1C6B-5C1E-4877-A61A-77850530EB3C}" type="parTrans" cxnId="{40DF1A76-495C-4836-BEE7-E43C8C4C1C0C}">
      <dgm:prSet/>
      <dgm:spPr/>
      <dgm:t>
        <a:bodyPr/>
        <a:lstStyle/>
        <a:p>
          <a:endParaRPr lang="en-US"/>
        </a:p>
      </dgm:t>
    </dgm:pt>
    <dgm:pt modelId="{E6FABF7D-4D0B-432B-AA66-A54693DB75E9}" type="sibTrans" cxnId="{40DF1A76-495C-4836-BEE7-E43C8C4C1C0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FAC15D1A-A7D0-4593-BED7-548F8C1B1305}">
      <dgm:prSet/>
      <dgm:spPr/>
      <dgm:t>
        <a:bodyPr/>
        <a:lstStyle/>
        <a:p>
          <a:r>
            <a:rPr lang="en-US"/>
            <a:t>Treatment of Religious &amp; Clergy in Distress (TRACT Program)</a:t>
          </a:r>
        </a:p>
      </dgm:t>
    </dgm:pt>
    <dgm:pt modelId="{F72C2312-C70D-43AB-BB48-2931AE3EF1F4}" type="parTrans" cxnId="{31CB6BC2-9041-4B34-B370-4BCD93F267C8}">
      <dgm:prSet/>
      <dgm:spPr/>
      <dgm:t>
        <a:bodyPr/>
        <a:lstStyle/>
        <a:p>
          <a:endParaRPr lang="en-US"/>
        </a:p>
      </dgm:t>
    </dgm:pt>
    <dgm:pt modelId="{870540A1-9A0F-433C-9DFA-9B15637355A6}" type="sibTrans" cxnId="{31CB6BC2-9041-4B34-B370-4BCD93F267C8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13288B20-04B2-4A51-801A-C300D268B98A}" type="pres">
      <dgm:prSet presAssocID="{0D080BC7-B7BB-4EA0-A91D-D3BD8931BCA6}" presName="Name0" presStyleCnt="0">
        <dgm:presLayoutVars>
          <dgm:animLvl val="lvl"/>
          <dgm:resizeHandles val="exact"/>
        </dgm:presLayoutVars>
      </dgm:prSet>
      <dgm:spPr/>
    </dgm:pt>
    <dgm:pt modelId="{C5D5D5FF-BFD4-4D42-B965-0AFF72457D16}" type="pres">
      <dgm:prSet presAssocID="{F6B77310-1B5B-459C-8468-E0C93FA2CF8A}" presName="compositeNode" presStyleCnt="0">
        <dgm:presLayoutVars>
          <dgm:bulletEnabled val="1"/>
        </dgm:presLayoutVars>
      </dgm:prSet>
      <dgm:spPr/>
    </dgm:pt>
    <dgm:pt modelId="{2D33EB64-C68B-4E96-8D0C-95DE00A09A9B}" type="pres">
      <dgm:prSet presAssocID="{F6B77310-1B5B-459C-8468-E0C93FA2CF8A}" presName="bgRect" presStyleLbl="bgAccFollowNode1" presStyleIdx="0" presStyleCnt="2"/>
      <dgm:spPr/>
    </dgm:pt>
    <dgm:pt modelId="{B97C7381-E33C-49EE-ACDC-7D2AD57A00E5}" type="pres">
      <dgm:prSet presAssocID="{E6FABF7D-4D0B-432B-AA66-A54693DB75E9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1DB17505-FB00-421F-823A-3C61E3B81DE4}" type="pres">
      <dgm:prSet presAssocID="{F6B77310-1B5B-459C-8468-E0C93FA2CF8A}" presName="bottomLine" presStyleLbl="alignNode1" presStyleIdx="1" presStyleCnt="4">
        <dgm:presLayoutVars/>
      </dgm:prSet>
      <dgm:spPr/>
    </dgm:pt>
    <dgm:pt modelId="{B8286745-CDBD-4CFC-B225-253690ECA910}" type="pres">
      <dgm:prSet presAssocID="{F6B77310-1B5B-459C-8468-E0C93FA2CF8A}" presName="nodeText" presStyleLbl="bgAccFollowNode1" presStyleIdx="0" presStyleCnt="2">
        <dgm:presLayoutVars>
          <dgm:bulletEnabled val="1"/>
        </dgm:presLayoutVars>
      </dgm:prSet>
      <dgm:spPr/>
    </dgm:pt>
    <dgm:pt modelId="{B7821D13-3A61-440C-9983-73EBC0416E97}" type="pres">
      <dgm:prSet presAssocID="{E6FABF7D-4D0B-432B-AA66-A54693DB75E9}" presName="sibTrans" presStyleCnt="0"/>
      <dgm:spPr/>
    </dgm:pt>
    <dgm:pt modelId="{6C5DFBFB-3438-4977-810D-97547A32127D}" type="pres">
      <dgm:prSet presAssocID="{FAC15D1A-A7D0-4593-BED7-548F8C1B1305}" presName="compositeNode" presStyleCnt="0">
        <dgm:presLayoutVars>
          <dgm:bulletEnabled val="1"/>
        </dgm:presLayoutVars>
      </dgm:prSet>
      <dgm:spPr/>
    </dgm:pt>
    <dgm:pt modelId="{0E5CA067-D81E-46BD-A863-F6064746DF6E}" type="pres">
      <dgm:prSet presAssocID="{FAC15D1A-A7D0-4593-BED7-548F8C1B1305}" presName="bgRect" presStyleLbl="bgAccFollowNode1" presStyleIdx="1" presStyleCnt="2"/>
      <dgm:spPr/>
    </dgm:pt>
    <dgm:pt modelId="{52550073-AC0A-465D-9AEC-55DE89AF49F9}" type="pres">
      <dgm:prSet presAssocID="{870540A1-9A0F-433C-9DFA-9B15637355A6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E656C4F4-A44D-40F0-BF59-507A18E2315F}" type="pres">
      <dgm:prSet presAssocID="{FAC15D1A-A7D0-4593-BED7-548F8C1B1305}" presName="bottomLine" presStyleLbl="alignNode1" presStyleIdx="3" presStyleCnt="4">
        <dgm:presLayoutVars/>
      </dgm:prSet>
      <dgm:spPr/>
    </dgm:pt>
    <dgm:pt modelId="{454EE547-53D3-449B-B97A-C1D884733F79}" type="pres">
      <dgm:prSet presAssocID="{FAC15D1A-A7D0-4593-BED7-548F8C1B1305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DE623D20-AD66-42CF-9A03-9538FCC69AB1}" type="presOf" srcId="{870540A1-9A0F-433C-9DFA-9B15637355A6}" destId="{52550073-AC0A-465D-9AEC-55DE89AF49F9}" srcOrd="0" destOrd="0" presId="urn:microsoft.com/office/officeart/2016/7/layout/BasicLinearProcessNumbered"/>
    <dgm:cxn modelId="{C809D221-3E6D-428A-B9EE-C98522AAA398}" type="presOf" srcId="{FAC15D1A-A7D0-4593-BED7-548F8C1B1305}" destId="{0E5CA067-D81E-46BD-A863-F6064746DF6E}" srcOrd="0" destOrd="0" presId="urn:microsoft.com/office/officeart/2016/7/layout/BasicLinearProcessNumbered"/>
    <dgm:cxn modelId="{123DF25F-EA99-48F6-84A9-10555078F0B0}" type="presOf" srcId="{0D080BC7-B7BB-4EA0-A91D-D3BD8931BCA6}" destId="{13288B20-04B2-4A51-801A-C300D268B98A}" srcOrd="0" destOrd="0" presId="urn:microsoft.com/office/officeart/2016/7/layout/BasicLinearProcessNumbered"/>
    <dgm:cxn modelId="{B1D17962-6FA0-4955-B462-A06B6EE3C5BD}" type="presOf" srcId="{F6B77310-1B5B-459C-8468-E0C93FA2CF8A}" destId="{B8286745-CDBD-4CFC-B225-253690ECA910}" srcOrd="1" destOrd="0" presId="urn:microsoft.com/office/officeart/2016/7/layout/BasicLinearProcessNumbered"/>
    <dgm:cxn modelId="{79FFA065-654C-4E3A-8F1B-517094F1ED95}" type="presOf" srcId="{FAC15D1A-A7D0-4593-BED7-548F8C1B1305}" destId="{454EE547-53D3-449B-B97A-C1D884733F79}" srcOrd="1" destOrd="0" presId="urn:microsoft.com/office/officeart/2016/7/layout/BasicLinearProcessNumbered"/>
    <dgm:cxn modelId="{40DF1A76-495C-4836-BEE7-E43C8C4C1C0C}" srcId="{0D080BC7-B7BB-4EA0-A91D-D3BD8931BCA6}" destId="{F6B77310-1B5B-459C-8468-E0C93FA2CF8A}" srcOrd="0" destOrd="0" parTransId="{269E1C6B-5C1E-4877-A61A-77850530EB3C}" sibTransId="{E6FABF7D-4D0B-432B-AA66-A54693DB75E9}"/>
    <dgm:cxn modelId="{728C8F8A-81B4-4588-8BEA-F35A069A46F5}" type="presOf" srcId="{F6B77310-1B5B-459C-8468-E0C93FA2CF8A}" destId="{2D33EB64-C68B-4E96-8D0C-95DE00A09A9B}" srcOrd="0" destOrd="0" presId="urn:microsoft.com/office/officeart/2016/7/layout/BasicLinearProcessNumbered"/>
    <dgm:cxn modelId="{31CB6BC2-9041-4B34-B370-4BCD93F267C8}" srcId="{0D080BC7-B7BB-4EA0-A91D-D3BD8931BCA6}" destId="{FAC15D1A-A7D0-4593-BED7-548F8C1B1305}" srcOrd="1" destOrd="0" parTransId="{F72C2312-C70D-43AB-BB48-2931AE3EF1F4}" sibTransId="{870540A1-9A0F-433C-9DFA-9B15637355A6}"/>
    <dgm:cxn modelId="{2F2805DD-EB4B-4AA4-8C1B-C15E6633F795}" type="presOf" srcId="{E6FABF7D-4D0B-432B-AA66-A54693DB75E9}" destId="{B97C7381-E33C-49EE-ACDC-7D2AD57A00E5}" srcOrd="0" destOrd="0" presId="urn:microsoft.com/office/officeart/2016/7/layout/BasicLinearProcessNumbered"/>
    <dgm:cxn modelId="{FCBD5DF6-4AE8-4687-962F-62F8062B3D1B}" type="presParOf" srcId="{13288B20-04B2-4A51-801A-C300D268B98A}" destId="{C5D5D5FF-BFD4-4D42-B965-0AFF72457D16}" srcOrd="0" destOrd="0" presId="urn:microsoft.com/office/officeart/2016/7/layout/BasicLinearProcessNumbered"/>
    <dgm:cxn modelId="{7C3BA0DB-271B-49F8-B68B-1D02DD6350F1}" type="presParOf" srcId="{C5D5D5FF-BFD4-4D42-B965-0AFF72457D16}" destId="{2D33EB64-C68B-4E96-8D0C-95DE00A09A9B}" srcOrd="0" destOrd="0" presId="urn:microsoft.com/office/officeart/2016/7/layout/BasicLinearProcessNumbered"/>
    <dgm:cxn modelId="{68A44348-D46C-4B7F-A6A9-BBEEBC4C352D}" type="presParOf" srcId="{C5D5D5FF-BFD4-4D42-B965-0AFF72457D16}" destId="{B97C7381-E33C-49EE-ACDC-7D2AD57A00E5}" srcOrd="1" destOrd="0" presId="urn:microsoft.com/office/officeart/2016/7/layout/BasicLinearProcessNumbered"/>
    <dgm:cxn modelId="{16862181-C033-481F-931B-C61A860D5E61}" type="presParOf" srcId="{C5D5D5FF-BFD4-4D42-B965-0AFF72457D16}" destId="{1DB17505-FB00-421F-823A-3C61E3B81DE4}" srcOrd="2" destOrd="0" presId="urn:microsoft.com/office/officeart/2016/7/layout/BasicLinearProcessNumbered"/>
    <dgm:cxn modelId="{C231F47E-A7A7-49C4-8099-52E39293A777}" type="presParOf" srcId="{C5D5D5FF-BFD4-4D42-B965-0AFF72457D16}" destId="{B8286745-CDBD-4CFC-B225-253690ECA910}" srcOrd="3" destOrd="0" presId="urn:microsoft.com/office/officeart/2016/7/layout/BasicLinearProcessNumbered"/>
    <dgm:cxn modelId="{16D7F930-74E0-4F12-BEBF-C28E730C3F64}" type="presParOf" srcId="{13288B20-04B2-4A51-801A-C300D268B98A}" destId="{B7821D13-3A61-440C-9983-73EBC0416E97}" srcOrd="1" destOrd="0" presId="urn:microsoft.com/office/officeart/2016/7/layout/BasicLinearProcessNumbered"/>
    <dgm:cxn modelId="{16BEF1A2-6BA7-425E-900F-2F9E2ACEB217}" type="presParOf" srcId="{13288B20-04B2-4A51-801A-C300D268B98A}" destId="{6C5DFBFB-3438-4977-810D-97547A32127D}" srcOrd="2" destOrd="0" presId="urn:microsoft.com/office/officeart/2016/7/layout/BasicLinearProcessNumbered"/>
    <dgm:cxn modelId="{2746338F-FDB9-42E3-B282-3C2F5358C49A}" type="presParOf" srcId="{6C5DFBFB-3438-4977-810D-97547A32127D}" destId="{0E5CA067-D81E-46BD-A863-F6064746DF6E}" srcOrd="0" destOrd="0" presId="urn:microsoft.com/office/officeart/2016/7/layout/BasicLinearProcessNumbered"/>
    <dgm:cxn modelId="{1DF81442-CF80-4F6C-954C-63C1358303B5}" type="presParOf" srcId="{6C5DFBFB-3438-4977-810D-97547A32127D}" destId="{52550073-AC0A-465D-9AEC-55DE89AF49F9}" srcOrd="1" destOrd="0" presId="urn:microsoft.com/office/officeart/2016/7/layout/BasicLinearProcessNumbered"/>
    <dgm:cxn modelId="{72E5D4F8-8CCB-49F9-8058-120C76E037B6}" type="presParOf" srcId="{6C5DFBFB-3438-4977-810D-97547A32127D}" destId="{E656C4F4-A44D-40F0-BF59-507A18E2315F}" srcOrd="2" destOrd="0" presId="urn:microsoft.com/office/officeart/2016/7/layout/BasicLinearProcessNumbered"/>
    <dgm:cxn modelId="{5AC3DC1E-3E98-4488-95B1-7465F754604C}" type="presParOf" srcId="{6C5DFBFB-3438-4977-810D-97547A32127D}" destId="{454EE547-53D3-449B-B97A-C1D884733F7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0BCFBF-CBFD-4F2C-9DA7-05EBB47B4F57}" type="doc">
      <dgm:prSet loTypeId="urn:microsoft.com/office/officeart/2005/8/layout/list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E5F577A-BE2D-4297-96F6-0C174B69225D}">
      <dgm:prSet custT="1"/>
      <dgm:spPr/>
      <dgm:t>
        <a:bodyPr/>
        <a:lstStyle/>
        <a:p>
          <a:r>
            <a:rPr lang="en-US" sz="2400" b="1"/>
            <a:t>Formation Workshops</a:t>
          </a:r>
        </a:p>
      </dgm:t>
    </dgm:pt>
    <dgm:pt modelId="{CC7041A7-3F66-4CA6-8E14-89294731D2F4}" type="parTrans" cxnId="{D3644192-AC45-4770-AAAB-7D1FD8B26796}">
      <dgm:prSet/>
      <dgm:spPr/>
      <dgm:t>
        <a:bodyPr/>
        <a:lstStyle/>
        <a:p>
          <a:endParaRPr lang="en-US" sz="2000" b="1"/>
        </a:p>
      </dgm:t>
    </dgm:pt>
    <dgm:pt modelId="{FC8925F1-65DC-4498-AF4E-383D63E76302}" type="sibTrans" cxnId="{D3644192-AC45-4770-AAAB-7D1FD8B26796}">
      <dgm:prSet/>
      <dgm:spPr/>
      <dgm:t>
        <a:bodyPr/>
        <a:lstStyle/>
        <a:p>
          <a:endParaRPr lang="en-US" sz="2000" b="1"/>
        </a:p>
      </dgm:t>
    </dgm:pt>
    <dgm:pt modelId="{F772392B-9237-46C3-9015-9A8D4C64D1F0}">
      <dgm:prSet custT="1"/>
      <dgm:spPr/>
      <dgm:t>
        <a:bodyPr/>
        <a:lstStyle/>
        <a:p>
          <a:r>
            <a:rPr lang="en-US" sz="2400" b="1" dirty="0"/>
            <a:t>Leadership &amp; Formators</a:t>
          </a:r>
        </a:p>
      </dgm:t>
    </dgm:pt>
    <dgm:pt modelId="{942EC33F-AE3B-4788-A0F4-F2970C99F6EA}" type="parTrans" cxnId="{67DCDED3-856C-44D2-BEB7-C9EF13B75B81}">
      <dgm:prSet/>
      <dgm:spPr/>
      <dgm:t>
        <a:bodyPr/>
        <a:lstStyle/>
        <a:p>
          <a:endParaRPr lang="en-US" sz="2000" b="1"/>
        </a:p>
      </dgm:t>
    </dgm:pt>
    <dgm:pt modelId="{08B38E5A-5614-4E2F-8DF4-B7F9E5D0E3E3}" type="sibTrans" cxnId="{67DCDED3-856C-44D2-BEB7-C9EF13B75B81}">
      <dgm:prSet/>
      <dgm:spPr/>
      <dgm:t>
        <a:bodyPr/>
        <a:lstStyle/>
        <a:p>
          <a:endParaRPr lang="en-US" sz="2000" b="1"/>
        </a:p>
      </dgm:t>
    </dgm:pt>
    <dgm:pt modelId="{8385A04B-A822-409C-9236-6609EE7E833E}">
      <dgm:prSet custT="1"/>
      <dgm:spPr/>
      <dgm:t>
        <a:bodyPr/>
        <a:lstStyle/>
        <a:p>
          <a:r>
            <a:rPr lang="en-US" sz="2400" b="1" dirty="0"/>
            <a:t>Launch: July 2018</a:t>
          </a:r>
        </a:p>
      </dgm:t>
    </dgm:pt>
    <dgm:pt modelId="{CEB4EC3D-603F-42BE-83EF-2D9DAEB195B6}" type="parTrans" cxnId="{7AB8CD84-C7A8-46BC-A287-CF1E780B8047}">
      <dgm:prSet/>
      <dgm:spPr/>
      <dgm:t>
        <a:bodyPr/>
        <a:lstStyle/>
        <a:p>
          <a:endParaRPr lang="en-US" sz="2000" b="1"/>
        </a:p>
      </dgm:t>
    </dgm:pt>
    <dgm:pt modelId="{EFAEC990-2D9A-455C-98BF-481C5E0B46DC}" type="sibTrans" cxnId="{7AB8CD84-C7A8-46BC-A287-CF1E780B8047}">
      <dgm:prSet/>
      <dgm:spPr/>
      <dgm:t>
        <a:bodyPr/>
        <a:lstStyle/>
        <a:p>
          <a:endParaRPr lang="en-US" sz="2000" b="1"/>
        </a:p>
      </dgm:t>
    </dgm:pt>
    <dgm:pt modelId="{7CC2AC2E-7C68-476F-966A-0425E4E3D8ED}">
      <dgm:prSet custT="1"/>
      <dgm:spPr/>
      <dgm:t>
        <a:bodyPr/>
        <a:lstStyle/>
        <a:p>
          <a:r>
            <a:rPr lang="en-US" sz="2400" b="1"/>
            <a:t>Diploma Course in Safeguarding</a:t>
          </a:r>
        </a:p>
      </dgm:t>
    </dgm:pt>
    <dgm:pt modelId="{795CA5F2-1483-4E52-8C50-8F556560F8CC}" type="parTrans" cxnId="{3F357B1E-0C3D-49CC-A235-A29FD79FBFCB}">
      <dgm:prSet/>
      <dgm:spPr/>
      <dgm:t>
        <a:bodyPr/>
        <a:lstStyle/>
        <a:p>
          <a:endParaRPr lang="en-US" sz="2000" b="1"/>
        </a:p>
      </dgm:t>
    </dgm:pt>
    <dgm:pt modelId="{6968734B-3A11-4797-B0A6-1E451E006782}" type="sibTrans" cxnId="{3F357B1E-0C3D-49CC-A235-A29FD79FBFCB}">
      <dgm:prSet/>
      <dgm:spPr/>
      <dgm:t>
        <a:bodyPr/>
        <a:lstStyle/>
        <a:p>
          <a:endParaRPr lang="en-US" sz="2000" b="1"/>
        </a:p>
      </dgm:t>
    </dgm:pt>
    <dgm:pt modelId="{7CDD694E-8A59-47C6-938B-EDD09F4DC627}">
      <dgm:prSet custT="1"/>
      <dgm:spPr/>
      <dgm:t>
        <a:bodyPr/>
        <a:lstStyle/>
        <a:p>
          <a:r>
            <a:rPr lang="en-US" sz="2400" b="1" dirty="0"/>
            <a:t>1-semester intensive, 30 graduate ecclesiastical credits</a:t>
          </a:r>
        </a:p>
      </dgm:t>
    </dgm:pt>
    <dgm:pt modelId="{26A4D286-BE58-400D-8858-F20CFF63FE92}" type="parTrans" cxnId="{41E55FDD-4964-4584-BC0D-CDF4D127C1AF}">
      <dgm:prSet/>
      <dgm:spPr/>
      <dgm:t>
        <a:bodyPr/>
        <a:lstStyle/>
        <a:p>
          <a:endParaRPr lang="en-US" sz="2000" b="1"/>
        </a:p>
      </dgm:t>
    </dgm:pt>
    <dgm:pt modelId="{3BC2AA8C-D90B-4A25-80C2-352BB1FA63B6}" type="sibTrans" cxnId="{41E55FDD-4964-4584-BC0D-CDF4D127C1AF}">
      <dgm:prSet/>
      <dgm:spPr/>
      <dgm:t>
        <a:bodyPr/>
        <a:lstStyle/>
        <a:p>
          <a:endParaRPr lang="en-US" sz="2000" b="1"/>
        </a:p>
      </dgm:t>
    </dgm:pt>
    <dgm:pt modelId="{C97A8ED6-611E-459E-B8BA-D74E31C64121}">
      <dgm:prSet custT="1"/>
      <dgm:spPr/>
      <dgm:t>
        <a:bodyPr/>
        <a:lstStyle/>
        <a:p>
          <a:r>
            <a:rPr lang="en-US" sz="2400" b="1" dirty="0"/>
            <a:t>Collaborators: Loyola School of Theology &amp; Pontifical Gregorian University </a:t>
          </a:r>
        </a:p>
      </dgm:t>
    </dgm:pt>
    <dgm:pt modelId="{63C06FF2-A8F4-4B05-9DA0-945F9F2B59BE}" type="parTrans" cxnId="{4693B35C-8C75-4A38-8656-19CB8C510F6F}">
      <dgm:prSet/>
      <dgm:spPr/>
      <dgm:t>
        <a:bodyPr/>
        <a:lstStyle/>
        <a:p>
          <a:endParaRPr lang="en-US" sz="2000" b="1"/>
        </a:p>
      </dgm:t>
    </dgm:pt>
    <dgm:pt modelId="{902070BE-0AD8-423C-AE22-D52F128443BF}" type="sibTrans" cxnId="{4693B35C-8C75-4A38-8656-19CB8C510F6F}">
      <dgm:prSet/>
      <dgm:spPr/>
      <dgm:t>
        <a:bodyPr/>
        <a:lstStyle/>
        <a:p>
          <a:endParaRPr lang="en-US" sz="2000" b="1"/>
        </a:p>
      </dgm:t>
    </dgm:pt>
    <dgm:pt modelId="{6A9071A2-83F7-4E02-9488-4360831B10CD}">
      <dgm:prSet custT="1"/>
      <dgm:spPr/>
      <dgm:t>
        <a:bodyPr/>
        <a:lstStyle/>
        <a:p>
          <a:r>
            <a:rPr lang="en-US" sz="2400" b="1"/>
            <a:t>For Safeguarding Officers, Directors of Work (Diocesan, Religious, Lay)</a:t>
          </a:r>
        </a:p>
      </dgm:t>
    </dgm:pt>
    <dgm:pt modelId="{F30B9645-669C-49E6-9977-60FA137FBD54}" type="parTrans" cxnId="{BA432A7A-CE06-4219-98C9-0DC154ABD310}">
      <dgm:prSet/>
      <dgm:spPr/>
      <dgm:t>
        <a:bodyPr/>
        <a:lstStyle/>
        <a:p>
          <a:endParaRPr lang="en-US" sz="2000" b="1"/>
        </a:p>
      </dgm:t>
    </dgm:pt>
    <dgm:pt modelId="{D440E107-5225-45E3-A239-0DFDE941797B}" type="sibTrans" cxnId="{BA432A7A-CE06-4219-98C9-0DC154ABD310}">
      <dgm:prSet/>
      <dgm:spPr/>
      <dgm:t>
        <a:bodyPr/>
        <a:lstStyle/>
        <a:p>
          <a:endParaRPr lang="en-US" sz="2000" b="1"/>
        </a:p>
      </dgm:t>
    </dgm:pt>
    <dgm:pt modelId="{47A393BE-D1EB-457A-8D16-BA08E9CCFC15}">
      <dgm:prSet custT="1"/>
      <dgm:spPr/>
      <dgm:t>
        <a:bodyPr/>
        <a:lstStyle/>
        <a:p>
          <a:r>
            <a:rPr lang="en-US" sz="2400" b="1" dirty="0"/>
            <a:t>Launch: January or August 2019 (anticipated)</a:t>
          </a:r>
        </a:p>
      </dgm:t>
    </dgm:pt>
    <dgm:pt modelId="{20843B46-6D08-4D76-89CA-4490A93D67F7}" type="parTrans" cxnId="{676CA346-6966-4D02-B942-575C2E822841}">
      <dgm:prSet/>
      <dgm:spPr/>
      <dgm:t>
        <a:bodyPr/>
        <a:lstStyle/>
        <a:p>
          <a:endParaRPr lang="en-US" sz="2000" b="1"/>
        </a:p>
      </dgm:t>
    </dgm:pt>
    <dgm:pt modelId="{AD00FED8-0546-4E90-9884-F919D3B067F0}" type="sibTrans" cxnId="{676CA346-6966-4D02-B942-575C2E822841}">
      <dgm:prSet/>
      <dgm:spPr/>
      <dgm:t>
        <a:bodyPr/>
        <a:lstStyle/>
        <a:p>
          <a:endParaRPr lang="en-US" sz="2000" b="1"/>
        </a:p>
      </dgm:t>
    </dgm:pt>
    <dgm:pt modelId="{E5740FEA-BFE7-4B3B-8C5B-7AF8655D6816}" type="pres">
      <dgm:prSet presAssocID="{E50BCFBF-CBFD-4F2C-9DA7-05EBB47B4F57}" presName="linear" presStyleCnt="0">
        <dgm:presLayoutVars>
          <dgm:dir/>
          <dgm:animLvl val="lvl"/>
          <dgm:resizeHandles val="exact"/>
        </dgm:presLayoutVars>
      </dgm:prSet>
      <dgm:spPr/>
    </dgm:pt>
    <dgm:pt modelId="{E2E4E6A6-060E-4282-9F6C-C9F3E1858DFC}" type="pres">
      <dgm:prSet presAssocID="{7E5F577A-BE2D-4297-96F6-0C174B69225D}" presName="parentLin" presStyleCnt="0"/>
      <dgm:spPr/>
    </dgm:pt>
    <dgm:pt modelId="{8AA0A843-4F23-47DE-B964-3040F3C75AB8}" type="pres">
      <dgm:prSet presAssocID="{7E5F577A-BE2D-4297-96F6-0C174B69225D}" presName="parentLeftMargin" presStyleLbl="node1" presStyleIdx="0" presStyleCnt="2"/>
      <dgm:spPr/>
    </dgm:pt>
    <dgm:pt modelId="{0A6126DA-9487-4C74-84F0-A924542538E6}" type="pres">
      <dgm:prSet presAssocID="{7E5F577A-BE2D-4297-96F6-0C174B69225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0DA7607-7680-4121-A8A7-6BDAE94C3A00}" type="pres">
      <dgm:prSet presAssocID="{7E5F577A-BE2D-4297-96F6-0C174B69225D}" presName="negativeSpace" presStyleCnt="0"/>
      <dgm:spPr/>
    </dgm:pt>
    <dgm:pt modelId="{250F9A51-39D2-4027-BEE2-CAE9C229473D}" type="pres">
      <dgm:prSet presAssocID="{7E5F577A-BE2D-4297-96F6-0C174B69225D}" presName="childText" presStyleLbl="conFgAcc1" presStyleIdx="0" presStyleCnt="2">
        <dgm:presLayoutVars>
          <dgm:bulletEnabled val="1"/>
        </dgm:presLayoutVars>
      </dgm:prSet>
      <dgm:spPr/>
    </dgm:pt>
    <dgm:pt modelId="{7D1064CA-3BC7-4655-9174-5BC2CD28967E}" type="pres">
      <dgm:prSet presAssocID="{FC8925F1-65DC-4498-AF4E-383D63E76302}" presName="spaceBetweenRectangles" presStyleCnt="0"/>
      <dgm:spPr/>
    </dgm:pt>
    <dgm:pt modelId="{4305466C-0844-40D5-A4D4-2EDF21265ADF}" type="pres">
      <dgm:prSet presAssocID="{7CC2AC2E-7C68-476F-966A-0425E4E3D8ED}" presName="parentLin" presStyleCnt="0"/>
      <dgm:spPr/>
    </dgm:pt>
    <dgm:pt modelId="{77E17F59-5114-471E-8D47-62EA2AEF4A2B}" type="pres">
      <dgm:prSet presAssocID="{7CC2AC2E-7C68-476F-966A-0425E4E3D8ED}" presName="parentLeftMargin" presStyleLbl="node1" presStyleIdx="0" presStyleCnt="2"/>
      <dgm:spPr/>
    </dgm:pt>
    <dgm:pt modelId="{FE4E82BF-8C2E-4384-8DDD-08C83512EA0A}" type="pres">
      <dgm:prSet presAssocID="{7CC2AC2E-7C68-476F-966A-0425E4E3D8E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234B365-7975-4215-A32A-B079B150F49E}" type="pres">
      <dgm:prSet presAssocID="{7CC2AC2E-7C68-476F-966A-0425E4E3D8ED}" presName="negativeSpace" presStyleCnt="0"/>
      <dgm:spPr/>
    </dgm:pt>
    <dgm:pt modelId="{B8BFD0E5-BDC2-488D-B632-16162B4285FD}" type="pres">
      <dgm:prSet presAssocID="{7CC2AC2E-7C68-476F-966A-0425E4E3D8E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E55BE1D-69E0-4627-AA5B-F7F84C646BF0}" type="presOf" srcId="{E50BCFBF-CBFD-4F2C-9DA7-05EBB47B4F57}" destId="{E5740FEA-BFE7-4B3B-8C5B-7AF8655D6816}" srcOrd="0" destOrd="0" presId="urn:microsoft.com/office/officeart/2005/8/layout/list1"/>
    <dgm:cxn modelId="{3F357B1E-0C3D-49CC-A235-A29FD79FBFCB}" srcId="{E50BCFBF-CBFD-4F2C-9DA7-05EBB47B4F57}" destId="{7CC2AC2E-7C68-476F-966A-0425E4E3D8ED}" srcOrd="1" destOrd="0" parTransId="{795CA5F2-1483-4E52-8C50-8F556560F8CC}" sibTransId="{6968734B-3A11-4797-B0A6-1E451E006782}"/>
    <dgm:cxn modelId="{4693B35C-8C75-4A38-8656-19CB8C510F6F}" srcId="{7CC2AC2E-7C68-476F-966A-0425E4E3D8ED}" destId="{C97A8ED6-611E-459E-B8BA-D74E31C64121}" srcOrd="1" destOrd="0" parTransId="{63C06FF2-A8F4-4B05-9DA0-945F9F2B59BE}" sibTransId="{902070BE-0AD8-423C-AE22-D52F128443BF}"/>
    <dgm:cxn modelId="{676CA346-6966-4D02-B942-575C2E822841}" srcId="{7CC2AC2E-7C68-476F-966A-0425E4E3D8ED}" destId="{47A393BE-D1EB-457A-8D16-BA08E9CCFC15}" srcOrd="3" destOrd="0" parTransId="{20843B46-6D08-4D76-89CA-4490A93D67F7}" sibTransId="{AD00FED8-0546-4E90-9884-F919D3B067F0}"/>
    <dgm:cxn modelId="{23D34A70-AAA3-4D93-8FB0-9A749804725A}" type="presOf" srcId="{6A9071A2-83F7-4E02-9488-4360831B10CD}" destId="{B8BFD0E5-BDC2-488D-B632-16162B4285FD}" srcOrd="0" destOrd="2" presId="urn:microsoft.com/office/officeart/2005/8/layout/list1"/>
    <dgm:cxn modelId="{36EDEB56-2754-4F23-A57F-5F60642BB1E6}" type="presOf" srcId="{7CC2AC2E-7C68-476F-966A-0425E4E3D8ED}" destId="{77E17F59-5114-471E-8D47-62EA2AEF4A2B}" srcOrd="0" destOrd="0" presId="urn:microsoft.com/office/officeart/2005/8/layout/list1"/>
    <dgm:cxn modelId="{BA432A7A-CE06-4219-98C9-0DC154ABD310}" srcId="{7CC2AC2E-7C68-476F-966A-0425E4E3D8ED}" destId="{6A9071A2-83F7-4E02-9488-4360831B10CD}" srcOrd="2" destOrd="0" parTransId="{F30B9645-669C-49E6-9977-60FA137FBD54}" sibTransId="{D440E107-5225-45E3-A239-0DFDE941797B}"/>
    <dgm:cxn modelId="{698C9E84-E09F-4053-80EF-14BDD492D4DC}" type="presOf" srcId="{F772392B-9237-46C3-9015-9A8D4C64D1F0}" destId="{250F9A51-39D2-4027-BEE2-CAE9C229473D}" srcOrd="0" destOrd="0" presId="urn:microsoft.com/office/officeart/2005/8/layout/list1"/>
    <dgm:cxn modelId="{7AB8CD84-C7A8-46BC-A287-CF1E780B8047}" srcId="{7E5F577A-BE2D-4297-96F6-0C174B69225D}" destId="{8385A04B-A822-409C-9236-6609EE7E833E}" srcOrd="1" destOrd="0" parTransId="{CEB4EC3D-603F-42BE-83EF-2D9DAEB195B6}" sibTransId="{EFAEC990-2D9A-455C-98BF-481C5E0B46DC}"/>
    <dgm:cxn modelId="{D3644192-AC45-4770-AAAB-7D1FD8B26796}" srcId="{E50BCFBF-CBFD-4F2C-9DA7-05EBB47B4F57}" destId="{7E5F577A-BE2D-4297-96F6-0C174B69225D}" srcOrd="0" destOrd="0" parTransId="{CC7041A7-3F66-4CA6-8E14-89294731D2F4}" sibTransId="{FC8925F1-65DC-4498-AF4E-383D63E76302}"/>
    <dgm:cxn modelId="{D190BFBD-F4E7-4622-B22A-880FD852D6ED}" type="presOf" srcId="{7CDD694E-8A59-47C6-938B-EDD09F4DC627}" destId="{B8BFD0E5-BDC2-488D-B632-16162B4285FD}" srcOrd="0" destOrd="0" presId="urn:microsoft.com/office/officeart/2005/8/layout/list1"/>
    <dgm:cxn modelId="{647846CC-3C3E-49C3-AD15-C457F53A752E}" type="presOf" srcId="{7CC2AC2E-7C68-476F-966A-0425E4E3D8ED}" destId="{FE4E82BF-8C2E-4384-8DDD-08C83512EA0A}" srcOrd="1" destOrd="0" presId="urn:microsoft.com/office/officeart/2005/8/layout/list1"/>
    <dgm:cxn modelId="{F9C278D0-8BBA-44A1-9CBC-FBAF109A22E7}" type="presOf" srcId="{8385A04B-A822-409C-9236-6609EE7E833E}" destId="{250F9A51-39D2-4027-BEE2-CAE9C229473D}" srcOrd="0" destOrd="1" presId="urn:microsoft.com/office/officeart/2005/8/layout/list1"/>
    <dgm:cxn modelId="{67DCDED3-856C-44D2-BEB7-C9EF13B75B81}" srcId="{7E5F577A-BE2D-4297-96F6-0C174B69225D}" destId="{F772392B-9237-46C3-9015-9A8D4C64D1F0}" srcOrd="0" destOrd="0" parTransId="{942EC33F-AE3B-4788-A0F4-F2970C99F6EA}" sibTransId="{08B38E5A-5614-4E2F-8DF4-B7F9E5D0E3E3}"/>
    <dgm:cxn modelId="{448B01DA-C100-4FFC-BC99-40F74C040F97}" type="presOf" srcId="{7E5F577A-BE2D-4297-96F6-0C174B69225D}" destId="{8AA0A843-4F23-47DE-B964-3040F3C75AB8}" srcOrd="0" destOrd="0" presId="urn:microsoft.com/office/officeart/2005/8/layout/list1"/>
    <dgm:cxn modelId="{41E55FDD-4964-4584-BC0D-CDF4D127C1AF}" srcId="{7CC2AC2E-7C68-476F-966A-0425E4E3D8ED}" destId="{7CDD694E-8A59-47C6-938B-EDD09F4DC627}" srcOrd="0" destOrd="0" parTransId="{26A4D286-BE58-400D-8858-F20CFF63FE92}" sibTransId="{3BC2AA8C-D90B-4A25-80C2-352BB1FA63B6}"/>
    <dgm:cxn modelId="{FD9B8BE5-C0E4-4D5A-AC2A-88EE88B7C6D6}" type="presOf" srcId="{7E5F577A-BE2D-4297-96F6-0C174B69225D}" destId="{0A6126DA-9487-4C74-84F0-A924542538E6}" srcOrd="1" destOrd="0" presId="urn:microsoft.com/office/officeart/2005/8/layout/list1"/>
    <dgm:cxn modelId="{58D41EE6-F913-4B08-812C-AFA5C5A13CF4}" type="presOf" srcId="{C97A8ED6-611E-459E-B8BA-D74E31C64121}" destId="{B8BFD0E5-BDC2-488D-B632-16162B4285FD}" srcOrd="0" destOrd="1" presId="urn:microsoft.com/office/officeart/2005/8/layout/list1"/>
    <dgm:cxn modelId="{B16F4DF2-BA87-4F83-AA80-61E07C6ADAA5}" type="presOf" srcId="{47A393BE-D1EB-457A-8D16-BA08E9CCFC15}" destId="{B8BFD0E5-BDC2-488D-B632-16162B4285FD}" srcOrd="0" destOrd="3" presId="urn:microsoft.com/office/officeart/2005/8/layout/list1"/>
    <dgm:cxn modelId="{1764EAE7-6CDC-44BD-8E01-D11CB7764FCE}" type="presParOf" srcId="{E5740FEA-BFE7-4B3B-8C5B-7AF8655D6816}" destId="{E2E4E6A6-060E-4282-9F6C-C9F3E1858DFC}" srcOrd="0" destOrd="0" presId="urn:microsoft.com/office/officeart/2005/8/layout/list1"/>
    <dgm:cxn modelId="{728077FB-A12C-4365-87E2-2FDD17025BE2}" type="presParOf" srcId="{E2E4E6A6-060E-4282-9F6C-C9F3E1858DFC}" destId="{8AA0A843-4F23-47DE-B964-3040F3C75AB8}" srcOrd="0" destOrd="0" presId="urn:microsoft.com/office/officeart/2005/8/layout/list1"/>
    <dgm:cxn modelId="{71503263-F80D-45DF-9BC7-CF19723F541D}" type="presParOf" srcId="{E2E4E6A6-060E-4282-9F6C-C9F3E1858DFC}" destId="{0A6126DA-9487-4C74-84F0-A924542538E6}" srcOrd="1" destOrd="0" presId="urn:microsoft.com/office/officeart/2005/8/layout/list1"/>
    <dgm:cxn modelId="{856BFB7D-093B-4007-A66F-303E71BCAD33}" type="presParOf" srcId="{E5740FEA-BFE7-4B3B-8C5B-7AF8655D6816}" destId="{70DA7607-7680-4121-A8A7-6BDAE94C3A00}" srcOrd="1" destOrd="0" presId="urn:microsoft.com/office/officeart/2005/8/layout/list1"/>
    <dgm:cxn modelId="{653083A8-B58E-4AA9-B592-3E2B8D03EDF8}" type="presParOf" srcId="{E5740FEA-BFE7-4B3B-8C5B-7AF8655D6816}" destId="{250F9A51-39D2-4027-BEE2-CAE9C229473D}" srcOrd="2" destOrd="0" presId="urn:microsoft.com/office/officeart/2005/8/layout/list1"/>
    <dgm:cxn modelId="{72919DA6-801F-48AC-B8F5-6BE28D2AC4D1}" type="presParOf" srcId="{E5740FEA-BFE7-4B3B-8C5B-7AF8655D6816}" destId="{7D1064CA-3BC7-4655-9174-5BC2CD28967E}" srcOrd="3" destOrd="0" presId="urn:microsoft.com/office/officeart/2005/8/layout/list1"/>
    <dgm:cxn modelId="{39E749CD-594B-408C-BEF0-BAD9F29C7D72}" type="presParOf" srcId="{E5740FEA-BFE7-4B3B-8C5B-7AF8655D6816}" destId="{4305466C-0844-40D5-A4D4-2EDF21265ADF}" srcOrd="4" destOrd="0" presId="urn:microsoft.com/office/officeart/2005/8/layout/list1"/>
    <dgm:cxn modelId="{382373D0-663E-4E7C-A539-34FB56767102}" type="presParOf" srcId="{4305466C-0844-40D5-A4D4-2EDF21265ADF}" destId="{77E17F59-5114-471E-8D47-62EA2AEF4A2B}" srcOrd="0" destOrd="0" presId="urn:microsoft.com/office/officeart/2005/8/layout/list1"/>
    <dgm:cxn modelId="{D837C3C1-8EF3-441F-8E5F-4125EAA9BB74}" type="presParOf" srcId="{4305466C-0844-40D5-A4D4-2EDF21265ADF}" destId="{FE4E82BF-8C2E-4384-8DDD-08C83512EA0A}" srcOrd="1" destOrd="0" presId="urn:microsoft.com/office/officeart/2005/8/layout/list1"/>
    <dgm:cxn modelId="{E47F79C6-1DB2-4A3A-8A3B-A7A2D2BAC445}" type="presParOf" srcId="{E5740FEA-BFE7-4B3B-8C5B-7AF8655D6816}" destId="{1234B365-7975-4215-A32A-B079B150F49E}" srcOrd="5" destOrd="0" presId="urn:microsoft.com/office/officeart/2005/8/layout/list1"/>
    <dgm:cxn modelId="{7A1AC606-9BD3-4D93-AF37-B8D3964DD137}" type="presParOf" srcId="{E5740FEA-BFE7-4B3B-8C5B-7AF8655D6816}" destId="{B8BFD0E5-BDC2-488D-B632-16162B4285F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3EB64-C68B-4E96-8D0C-95DE00A09A9B}">
      <dsp:nvSpPr>
        <dsp:cNvPr id="0" name=""/>
        <dsp:cNvSpPr/>
      </dsp:nvSpPr>
      <dsp:spPr>
        <a:xfrm>
          <a:off x="962" y="0"/>
          <a:ext cx="3754654" cy="435133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727" tIns="330200" rIns="29272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Clinical Interview &amp; Individual Psychotherapy</a:t>
          </a:r>
        </a:p>
      </dsp:txBody>
      <dsp:txXfrm>
        <a:off x="962" y="1653508"/>
        <a:ext cx="3754654" cy="2610802"/>
      </dsp:txXfrm>
    </dsp:sp>
    <dsp:sp modelId="{B97C7381-E33C-49EE-ACDC-7D2AD57A00E5}">
      <dsp:nvSpPr>
        <dsp:cNvPr id="0" name=""/>
        <dsp:cNvSpPr/>
      </dsp:nvSpPr>
      <dsp:spPr>
        <a:xfrm>
          <a:off x="1225589" y="435133"/>
          <a:ext cx="1305401" cy="13054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416761" y="626305"/>
        <a:ext cx="923057" cy="923057"/>
      </dsp:txXfrm>
    </dsp:sp>
    <dsp:sp modelId="{1DB17505-FB00-421F-823A-3C61E3B81DE4}">
      <dsp:nvSpPr>
        <dsp:cNvPr id="0" name=""/>
        <dsp:cNvSpPr/>
      </dsp:nvSpPr>
      <dsp:spPr>
        <a:xfrm>
          <a:off x="962" y="4351266"/>
          <a:ext cx="3754654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5CA067-D81E-46BD-A863-F6064746DF6E}">
      <dsp:nvSpPr>
        <dsp:cNvPr id="0" name=""/>
        <dsp:cNvSpPr/>
      </dsp:nvSpPr>
      <dsp:spPr>
        <a:xfrm>
          <a:off x="4131082" y="0"/>
          <a:ext cx="3754654" cy="435133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727" tIns="330200" rIns="29272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Treatment of Religious &amp; Clergy in Distress (TRACT Program)</a:t>
          </a:r>
        </a:p>
      </dsp:txBody>
      <dsp:txXfrm>
        <a:off x="4131082" y="1653508"/>
        <a:ext cx="3754654" cy="2610802"/>
      </dsp:txXfrm>
    </dsp:sp>
    <dsp:sp modelId="{52550073-AC0A-465D-9AEC-55DE89AF49F9}">
      <dsp:nvSpPr>
        <dsp:cNvPr id="0" name=""/>
        <dsp:cNvSpPr/>
      </dsp:nvSpPr>
      <dsp:spPr>
        <a:xfrm>
          <a:off x="5355709" y="435133"/>
          <a:ext cx="1305401" cy="13054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546881" y="626305"/>
        <a:ext cx="923057" cy="923057"/>
      </dsp:txXfrm>
    </dsp:sp>
    <dsp:sp modelId="{E656C4F4-A44D-40F0-BF59-507A18E2315F}">
      <dsp:nvSpPr>
        <dsp:cNvPr id="0" name=""/>
        <dsp:cNvSpPr/>
      </dsp:nvSpPr>
      <dsp:spPr>
        <a:xfrm>
          <a:off x="4131082" y="4351266"/>
          <a:ext cx="3754654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F9A51-39D2-4027-BEE2-CAE9C229473D}">
      <dsp:nvSpPr>
        <dsp:cNvPr id="0" name=""/>
        <dsp:cNvSpPr/>
      </dsp:nvSpPr>
      <dsp:spPr>
        <a:xfrm>
          <a:off x="0" y="440141"/>
          <a:ext cx="6150133" cy="149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319" tIns="583184" rIns="47731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Leadership &amp; Formators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Launch: July 2018</a:t>
          </a:r>
        </a:p>
      </dsp:txBody>
      <dsp:txXfrm>
        <a:off x="0" y="440141"/>
        <a:ext cx="6150133" cy="1499400"/>
      </dsp:txXfrm>
    </dsp:sp>
    <dsp:sp modelId="{0A6126DA-9487-4C74-84F0-A924542538E6}">
      <dsp:nvSpPr>
        <dsp:cNvPr id="0" name=""/>
        <dsp:cNvSpPr/>
      </dsp:nvSpPr>
      <dsp:spPr>
        <a:xfrm>
          <a:off x="307506" y="26861"/>
          <a:ext cx="4305093" cy="8265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2722" tIns="0" rIns="16272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Formation Workshops</a:t>
          </a:r>
        </a:p>
      </dsp:txBody>
      <dsp:txXfrm>
        <a:off x="347855" y="67210"/>
        <a:ext cx="4224395" cy="745862"/>
      </dsp:txXfrm>
    </dsp:sp>
    <dsp:sp modelId="{B8BFD0E5-BDC2-488D-B632-16162B4285FD}">
      <dsp:nvSpPr>
        <dsp:cNvPr id="0" name=""/>
        <dsp:cNvSpPr/>
      </dsp:nvSpPr>
      <dsp:spPr>
        <a:xfrm>
          <a:off x="0" y="2504021"/>
          <a:ext cx="6150133" cy="396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1197749"/>
              <a:satOff val="5260"/>
              <a:lumOff val="1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319" tIns="583184" rIns="47731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1-semester intensive, 30 graduate ecclesiastical credits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Collaborators: Loyola School of Theology &amp; Pontifical Gregorian University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For Safeguarding Officers, Directors of Work (Diocesan, Religious, Lay)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Launch: January or August 2019 (anticipated)</a:t>
          </a:r>
        </a:p>
      </dsp:txBody>
      <dsp:txXfrm>
        <a:off x="0" y="2504021"/>
        <a:ext cx="6150133" cy="3969000"/>
      </dsp:txXfrm>
    </dsp:sp>
    <dsp:sp modelId="{FE4E82BF-8C2E-4384-8DDD-08C83512EA0A}">
      <dsp:nvSpPr>
        <dsp:cNvPr id="0" name=""/>
        <dsp:cNvSpPr/>
      </dsp:nvSpPr>
      <dsp:spPr>
        <a:xfrm>
          <a:off x="307506" y="2090741"/>
          <a:ext cx="4305093" cy="826560"/>
        </a:xfrm>
        <a:prstGeom prst="roundRect">
          <a:avLst/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2722" tIns="0" rIns="16272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Diploma Course in Safeguarding</a:t>
          </a:r>
        </a:p>
      </dsp:txBody>
      <dsp:txXfrm>
        <a:off x="347855" y="2131090"/>
        <a:ext cx="4224395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23AB0-84C7-4891-B8CA-0EEAE96B41E9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61194-FFFC-4BA9-A0A8-FCFA7D53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9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OPTATAM TOTIUS. </a:t>
            </a:r>
            <a:r>
              <a:rPr lang="en-P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PROCLAIMED BY HIS HOLINESS </a:t>
            </a:r>
            <a:r>
              <a:rPr lang="en-P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</a:t>
            </a:r>
            <a:r>
              <a:rPr lang="en-P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POPE PAUL VI ON OCTOBER 28, 1965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61194-FFFC-4BA9-A0A8-FCFA7D53D6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41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*H.E. Jerome Cardinal Hamer, &amp; Abp. Vincenzo </a:t>
            </a:r>
            <a:r>
              <a:rPr lang="en-P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Fagiolo</a:t>
            </a:r>
            <a:r>
              <a:rPr lang="en-P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(2 Feb. 1990). </a:t>
            </a:r>
            <a:r>
              <a:rPr lang="en-PH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Directives on Formation in Religious Institutes.</a:t>
            </a:r>
            <a:r>
              <a:rPr lang="en-P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Congregation for Institutes of Consecrated Life and Societies of Apostolic Life: Rome.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/>
              <a:t>H.E. Beniamino Cardinal Stella, Abp. Joel Mercier, &amp; Abp. Jorge Carlos Patron Wong. (8 December 2016). </a:t>
            </a:r>
            <a:r>
              <a:rPr lang="en-US" sz="1200" i="1" dirty="0"/>
              <a:t>The Gift of the Priestly Vocation: Ratio </a:t>
            </a:r>
            <a:r>
              <a:rPr lang="en-US" sz="1200" i="1" dirty="0" err="1"/>
              <a:t>Fundamentalis</a:t>
            </a:r>
            <a:r>
              <a:rPr lang="en-US" sz="1200" i="1" dirty="0"/>
              <a:t> </a:t>
            </a:r>
            <a:r>
              <a:rPr lang="en-US" sz="1200" i="1" dirty="0" err="1"/>
              <a:t>Institutionis</a:t>
            </a:r>
            <a:r>
              <a:rPr lang="en-US" sz="1200" i="1" dirty="0"/>
              <a:t> </a:t>
            </a:r>
            <a:r>
              <a:rPr lang="en-US" sz="1200" i="1" dirty="0" err="1"/>
              <a:t>Sacerdotalis</a:t>
            </a:r>
            <a:r>
              <a:rPr lang="en-US" sz="1200" i="1" dirty="0"/>
              <a:t>, 35-40. </a:t>
            </a:r>
            <a:r>
              <a:rPr lang="en-US" sz="1200" dirty="0"/>
              <a:t>Congregation for the Clergy: Vatican City.</a:t>
            </a:r>
            <a:endParaRPr lang="en-PH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61194-FFFC-4BA9-A0A8-FCFA7D53D6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93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3A1B-9ABF-4917-82F3-6B9BBA2BC5B2}" type="datetime1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9BDF-DD84-44AD-96E0-8ED7231D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6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EFA-79E3-4B1E-AB8D-D9D60CE1B8FC}" type="datetime1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9BDF-DD84-44AD-96E0-8ED7231D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8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D33D-B881-404C-967F-6B06674E07F1}" type="datetime1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9BDF-DD84-44AD-96E0-8ED7231D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6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FE9D-AC56-4BCA-BD16-B2B1A15E9B62}" type="datetime1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9BDF-DD84-44AD-96E0-8ED7231D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4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F6F5-17C4-4435-9B95-4DA245B34A53}" type="datetime1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9BDF-DD84-44AD-96E0-8ED7231D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3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4296-C34C-4B8A-92E8-A0BE1ED823CA}" type="datetime1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9BDF-DD84-44AD-96E0-8ED7231D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5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7079-FE48-4D15-8179-B2A91842959B}" type="datetime1">
              <a:rPr lang="en-US" smtClean="0"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9BDF-DD84-44AD-96E0-8ED7231D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9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B527-2600-41D3-829A-9418741D2F89}" type="datetime1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9BDF-DD84-44AD-96E0-8ED7231D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61D9-CEF5-48C5-B8FB-EF8D0CC65AAA}" type="datetime1">
              <a:rPr lang="en-US" smtClean="0"/>
              <a:t>4/10/2018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9BDF-DD84-44AD-96E0-8ED7231D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387A-9989-4C24-909E-A004965298E0}" type="datetime1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9BDF-DD84-44AD-96E0-8ED7231D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5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C277-DD46-4D56-8BA6-3C5E78D73C95}" type="datetime1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9BDF-DD84-44AD-96E0-8ED7231D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8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4E2A0-24F3-4761-B848-EEDFFC57241D}" type="datetime1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99BDF-DD84-44AD-96E0-8ED7231D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9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AED804C8-0479-470E-8ACD-3D30CF2295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 amt="50000"/>
            <a:extLst/>
          </a:blip>
          <a:srcRect t="22903" b="5846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E5A7FA-F58D-494C-B21E-BCBFBB875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22021"/>
            <a:ext cx="914398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Emmaus Center </a:t>
            </a:r>
            <a:br>
              <a:rPr lang="en-US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Psychotherapy Services &amp; Catholic Safeguarding Institute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CE79AA-A6C3-4A5D-95AA-AD4440B2C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6226628"/>
            <a:ext cx="6858000" cy="424543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</a:rPr>
              <a:t>2018 National Convention of Vicars for the Clergy</a:t>
            </a:r>
          </a:p>
        </p:txBody>
      </p:sp>
    </p:spTree>
    <p:extLst>
      <p:ext uri="{BB962C8B-B14F-4D97-AF65-F5344CB8AC3E}">
        <p14:creationId xmlns:p14="http://schemas.microsoft.com/office/powerpoint/2010/main" val="2392731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 dir="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4058" y="963877"/>
            <a:ext cx="2620771" cy="493024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do we know?</a:t>
            </a:r>
            <a:b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Indicators </a:t>
            </a:r>
            <a:b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 Affective Maturity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2023" y="659367"/>
            <a:ext cx="4837919" cy="553926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numCol="2" spcCol="365760" rtlCol="0" anchor="ctr">
            <a:normAutofit fontScale="92500" lnSpcReduction="10000"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Self-Awareness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Sharing Authentic Self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Initiative &amp; Responsibility (Internal Locus of Control)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Self-Acceptance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Self-Esteem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Healthy Identity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Dealing with Change</a:t>
            </a:r>
          </a:p>
          <a:p>
            <a:pPr>
              <a:buSzPct val="9000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Relational Flexibility</a:t>
            </a:r>
          </a:p>
          <a:p>
            <a:pPr>
              <a:buSzPct val="9000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Healthy Solitude</a:t>
            </a:r>
          </a:p>
          <a:p>
            <a:pPr>
              <a:buSzPct val="9000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Trust &amp; Mutuality</a:t>
            </a:r>
          </a:p>
          <a:p>
            <a:pPr>
              <a:buSzPct val="9000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Self-Care</a:t>
            </a:r>
          </a:p>
          <a:p>
            <a:pPr>
              <a:buSzPct val="9000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Sexuality Integration</a:t>
            </a:r>
          </a:p>
          <a:p>
            <a:pPr>
              <a:buSzPct val="9000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Capacity for Work </a:t>
            </a:r>
          </a:p>
          <a:p>
            <a:pPr>
              <a:buClr>
                <a:srgbClr val="FF0000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Can Make Use of Means of Formation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D6C19C-F55A-4ADB-8ABF-16A36DB0B28E}"/>
              </a:ext>
            </a:extLst>
          </p:cNvPr>
          <p:cNvSpPr/>
          <p:nvPr/>
        </p:nvSpPr>
        <p:spPr>
          <a:xfrm>
            <a:off x="866715" y="6301137"/>
            <a:ext cx="7410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-- Dr. Kevin </a:t>
            </a:r>
            <a:r>
              <a:rPr lang="en-US" sz="1200" dirty="0" err="1"/>
              <a:t>Mcclone</a:t>
            </a:r>
            <a:r>
              <a:rPr lang="en-US" sz="1200" dirty="0"/>
              <a:t>, M.Div., </a:t>
            </a:r>
            <a:r>
              <a:rPr lang="en-US" sz="1200" dirty="0" err="1"/>
              <a:t>Psy.D</a:t>
            </a:r>
            <a:r>
              <a:rPr lang="en-US" sz="1200" dirty="0"/>
              <a:t>., 2009. Comment on the 2008 Vatican </a:t>
            </a:r>
            <a:r>
              <a:rPr lang="en-US" sz="1200" i="1" dirty="0"/>
              <a:t>Guidelines for the Use of Psychology in the Admission and Formation of Candidates for the Priesthood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0299142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79F36B-DA4E-4987-8896-CB96B75EF2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2277" y="5367908"/>
            <a:ext cx="257172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BD37A8-D706-4656-B1FF-F005FD8F63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6870771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7CF65D-0ECD-484A-BB53-190D8880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29884"/>
            <a:ext cx="5789535" cy="1096331"/>
          </a:xfrm>
        </p:spPr>
        <p:txBody>
          <a:bodyPr>
            <a:normAutofit/>
          </a:bodyPr>
          <a:lstStyle/>
          <a:p>
            <a:r>
              <a:rPr lang="en-US" dirty="0"/>
              <a:t>Serious Concerns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5897B07-E313-4250-941F-268BB629A144}"/>
              </a:ext>
            </a:extLst>
          </p:cNvPr>
          <p:cNvSpPr/>
          <p:nvPr/>
        </p:nvSpPr>
        <p:spPr>
          <a:xfrm>
            <a:off x="4662769" y="4189717"/>
            <a:ext cx="1815405" cy="1089243"/>
          </a:xfrm>
          <a:custGeom>
            <a:avLst/>
            <a:gdLst>
              <a:gd name="connsiteX0" fmla="*/ 0 w 1815405"/>
              <a:gd name="connsiteY0" fmla="*/ 0 h 1089243"/>
              <a:gd name="connsiteX1" fmla="*/ 1815405 w 1815405"/>
              <a:gd name="connsiteY1" fmla="*/ 0 h 1089243"/>
              <a:gd name="connsiteX2" fmla="*/ 1815405 w 1815405"/>
              <a:gd name="connsiteY2" fmla="*/ 1089243 h 1089243"/>
              <a:gd name="connsiteX3" fmla="*/ 0 w 1815405"/>
              <a:gd name="connsiteY3" fmla="*/ 1089243 h 1089243"/>
              <a:gd name="connsiteX4" fmla="*/ 0 w 1815405"/>
              <a:gd name="connsiteY4" fmla="*/ 0 h 108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405" h="1089243">
                <a:moveTo>
                  <a:pt x="0" y="0"/>
                </a:moveTo>
                <a:lnTo>
                  <a:pt x="1815405" y="0"/>
                </a:lnTo>
                <a:lnTo>
                  <a:pt x="1815405" y="1089243"/>
                </a:lnTo>
                <a:lnTo>
                  <a:pt x="0" y="10892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latin typeface="Arial" panose="020B0604020202020204" pitchFamily="34" charset="0"/>
                <a:cs typeface="Arial" panose="020B0604020202020204" pitchFamily="34" charset="0"/>
              </a:rPr>
              <a:t>Abuse of Digital Technology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9D06AC1-18A9-45EC-B122-61B2CD19D07B}"/>
              </a:ext>
            </a:extLst>
          </p:cNvPr>
          <p:cNvSpPr/>
          <p:nvPr/>
        </p:nvSpPr>
        <p:spPr>
          <a:xfrm>
            <a:off x="628649" y="231785"/>
            <a:ext cx="1815405" cy="1313663"/>
          </a:xfrm>
          <a:custGeom>
            <a:avLst/>
            <a:gdLst>
              <a:gd name="connsiteX0" fmla="*/ 0 w 1815405"/>
              <a:gd name="connsiteY0" fmla="*/ 0 h 1089243"/>
              <a:gd name="connsiteX1" fmla="*/ 1815405 w 1815405"/>
              <a:gd name="connsiteY1" fmla="*/ 0 h 1089243"/>
              <a:gd name="connsiteX2" fmla="*/ 1815405 w 1815405"/>
              <a:gd name="connsiteY2" fmla="*/ 1089243 h 1089243"/>
              <a:gd name="connsiteX3" fmla="*/ 0 w 1815405"/>
              <a:gd name="connsiteY3" fmla="*/ 1089243 h 1089243"/>
              <a:gd name="connsiteX4" fmla="*/ 0 w 1815405"/>
              <a:gd name="connsiteY4" fmla="*/ 0 h 108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405" h="1089243">
                <a:moveTo>
                  <a:pt x="0" y="0"/>
                </a:moveTo>
                <a:lnTo>
                  <a:pt x="1815405" y="0"/>
                </a:lnTo>
                <a:lnTo>
                  <a:pt x="1815405" y="1089243"/>
                </a:lnTo>
                <a:lnTo>
                  <a:pt x="0" y="10892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shade val="80000"/>
              <a:hueOff val="20407"/>
              <a:satOff val="-639"/>
              <a:lumOff val="2147"/>
              <a:alphaOff val="0"/>
            </a:schemeClr>
          </a:fillRef>
          <a:effectRef idx="1">
            <a:schemeClr val="accent3">
              <a:shade val="80000"/>
              <a:hueOff val="20407"/>
              <a:satOff val="-639"/>
              <a:lumOff val="2147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latin typeface="Arial" panose="020B0604020202020204" pitchFamily="34" charset="0"/>
                <a:cs typeface="Arial" panose="020B0604020202020204" pitchFamily="34" charset="0"/>
              </a:rPr>
              <a:t>Stability of Sense of Self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3B2380E-3704-4FFD-90BC-9EBC3C0EFF40}"/>
              </a:ext>
            </a:extLst>
          </p:cNvPr>
          <p:cNvSpPr/>
          <p:nvPr/>
        </p:nvSpPr>
        <p:spPr>
          <a:xfrm>
            <a:off x="4662769" y="231785"/>
            <a:ext cx="1815405" cy="1313663"/>
          </a:xfrm>
          <a:custGeom>
            <a:avLst/>
            <a:gdLst>
              <a:gd name="connsiteX0" fmla="*/ 0 w 1815405"/>
              <a:gd name="connsiteY0" fmla="*/ 0 h 1089243"/>
              <a:gd name="connsiteX1" fmla="*/ 1815405 w 1815405"/>
              <a:gd name="connsiteY1" fmla="*/ 0 h 1089243"/>
              <a:gd name="connsiteX2" fmla="*/ 1815405 w 1815405"/>
              <a:gd name="connsiteY2" fmla="*/ 1089243 h 1089243"/>
              <a:gd name="connsiteX3" fmla="*/ 0 w 1815405"/>
              <a:gd name="connsiteY3" fmla="*/ 1089243 h 1089243"/>
              <a:gd name="connsiteX4" fmla="*/ 0 w 1815405"/>
              <a:gd name="connsiteY4" fmla="*/ 0 h 108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405" h="1089243">
                <a:moveTo>
                  <a:pt x="0" y="0"/>
                </a:moveTo>
                <a:lnTo>
                  <a:pt x="1815405" y="0"/>
                </a:lnTo>
                <a:lnTo>
                  <a:pt x="1815405" y="1089243"/>
                </a:lnTo>
                <a:lnTo>
                  <a:pt x="0" y="10892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shade val="80000"/>
              <a:hueOff val="40814"/>
              <a:satOff val="-1278"/>
              <a:lumOff val="4295"/>
              <a:alphaOff val="0"/>
            </a:schemeClr>
          </a:fillRef>
          <a:effectRef idx="1">
            <a:schemeClr val="accent3">
              <a:shade val="80000"/>
              <a:hueOff val="40814"/>
              <a:satOff val="-1278"/>
              <a:lumOff val="4295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latin typeface="Arial" panose="020B0604020202020204" pitchFamily="34" charset="0"/>
                <a:cs typeface="Arial" panose="020B0604020202020204" pitchFamily="34" charset="0"/>
              </a:rPr>
              <a:t>Sexuality Confusion: unintegrated, undifferentiated, immature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86973C4-D185-4095-9441-22C9428142C6}"/>
              </a:ext>
            </a:extLst>
          </p:cNvPr>
          <p:cNvSpPr/>
          <p:nvPr/>
        </p:nvSpPr>
        <p:spPr>
          <a:xfrm>
            <a:off x="2665822" y="231785"/>
            <a:ext cx="1815405" cy="1313663"/>
          </a:xfrm>
          <a:custGeom>
            <a:avLst/>
            <a:gdLst>
              <a:gd name="connsiteX0" fmla="*/ 0 w 1815405"/>
              <a:gd name="connsiteY0" fmla="*/ 0 h 1089243"/>
              <a:gd name="connsiteX1" fmla="*/ 1815405 w 1815405"/>
              <a:gd name="connsiteY1" fmla="*/ 0 h 1089243"/>
              <a:gd name="connsiteX2" fmla="*/ 1815405 w 1815405"/>
              <a:gd name="connsiteY2" fmla="*/ 1089243 h 1089243"/>
              <a:gd name="connsiteX3" fmla="*/ 0 w 1815405"/>
              <a:gd name="connsiteY3" fmla="*/ 1089243 h 1089243"/>
              <a:gd name="connsiteX4" fmla="*/ 0 w 1815405"/>
              <a:gd name="connsiteY4" fmla="*/ 0 h 108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405" h="1089243">
                <a:moveTo>
                  <a:pt x="0" y="0"/>
                </a:moveTo>
                <a:lnTo>
                  <a:pt x="1815405" y="0"/>
                </a:lnTo>
                <a:lnTo>
                  <a:pt x="1815405" y="1089243"/>
                </a:lnTo>
                <a:lnTo>
                  <a:pt x="0" y="10892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shade val="80000"/>
              <a:hueOff val="61221"/>
              <a:satOff val="-1918"/>
              <a:lumOff val="6442"/>
              <a:alphaOff val="0"/>
            </a:schemeClr>
          </a:fillRef>
          <a:effectRef idx="1">
            <a:schemeClr val="accent3">
              <a:shade val="80000"/>
              <a:hueOff val="61221"/>
              <a:satOff val="-1918"/>
              <a:lumOff val="644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latin typeface="Arial" panose="020B0604020202020204" pitchFamily="34" charset="0"/>
                <a:cs typeface="Arial" panose="020B0604020202020204" pitchFamily="34" charset="0"/>
              </a:rPr>
              <a:t>Emotional Immaturity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3F73DCD-890F-41D2-BC76-3EB3A43EE5FB}"/>
              </a:ext>
            </a:extLst>
          </p:cNvPr>
          <p:cNvSpPr/>
          <p:nvPr/>
        </p:nvSpPr>
        <p:spPr>
          <a:xfrm>
            <a:off x="628649" y="1639185"/>
            <a:ext cx="1815405" cy="1242565"/>
          </a:xfrm>
          <a:custGeom>
            <a:avLst/>
            <a:gdLst>
              <a:gd name="connsiteX0" fmla="*/ 0 w 1815405"/>
              <a:gd name="connsiteY0" fmla="*/ 0 h 1089243"/>
              <a:gd name="connsiteX1" fmla="*/ 1815405 w 1815405"/>
              <a:gd name="connsiteY1" fmla="*/ 0 h 1089243"/>
              <a:gd name="connsiteX2" fmla="*/ 1815405 w 1815405"/>
              <a:gd name="connsiteY2" fmla="*/ 1089243 h 1089243"/>
              <a:gd name="connsiteX3" fmla="*/ 0 w 1815405"/>
              <a:gd name="connsiteY3" fmla="*/ 1089243 h 1089243"/>
              <a:gd name="connsiteX4" fmla="*/ 0 w 1815405"/>
              <a:gd name="connsiteY4" fmla="*/ 0 h 108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405" h="1089243">
                <a:moveTo>
                  <a:pt x="0" y="0"/>
                </a:moveTo>
                <a:lnTo>
                  <a:pt x="1815405" y="0"/>
                </a:lnTo>
                <a:lnTo>
                  <a:pt x="1815405" y="1089243"/>
                </a:lnTo>
                <a:lnTo>
                  <a:pt x="0" y="10892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shade val="80000"/>
              <a:hueOff val="81628"/>
              <a:satOff val="-2557"/>
              <a:lumOff val="8589"/>
              <a:alphaOff val="0"/>
            </a:schemeClr>
          </a:fillRef>
          <a:effectRef idx="1">
            <a:schemeClr val="accent3">
              <a:shade val="80000"/>
              <a:hueOff val="81628"/>
              <a:satOff val="-2557"/>
              <a:lumOff val="8589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latin typeface="Arial" panose="020B0604020202020204" pitchFamily="34" charset="0"/>
                <a:cs typeface="Arial" panose="020B0604020202020204" pitchFamily="34" charset="0"/>
              </a:rPr>
              <a:t>Fluid interpersonal boundaries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6F80D8F-CC14-46A3-BA22-CABDBAC0BE95}"/>
              </a:ext>
            </a:extLst>
          </p:cNvPr>
          <p:cNvSpPr/>
          <p:nvPr/>
        </p:nvSpPr>
        <p:spPr>
          <a:xfrm>
            <a:off x="6659715" y="231785"/>
            <a:ext cx="1815405" cy="1313663"/>
          </a:xfrm>
          <a:custGeom>
            <a:avLst/>
            <a:gdLst>
              <a:gd name="connsiteX0" fmla="*/ 0 w 1815405"/>
              <a:gd name="connsiteY0" fmla="*/ 0 h 1089243"/>
              <a:gd name="connsiteX1" fmla="*/ 1815405 w 1815405"/>
              <a:gd name="connsiteY1" fmla="*/ 0 h 1089243"/>
              <a:gd name="connsiteX2" fmla="*/ 1815405 w 1815405"/>
              <a:gd name="connsiteY2" fmla="*/ 1089243 h 1089243"/>
              <a:gd name="connsiteX3" fmla="*/ 0 w 1815405"/>
              <a:gd name="connsiteY3" fmla="*/ 1089243 h 1089243"/>
              <a:gd name="connsiteX4" fmla="*/ 0 w 1815405"/>
              <a:gd name="connsiteY4" fmla="*/ 0 h 108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405" h="1089243">
                <a:moveTo>
                  <a:pt x="0" y="0"/>
                </a:moveTo>
                <a:lnTo>
                  <a:pt x="1815405" y="0"/>
                </a:lnTo>
                <a:lnTo>
                  <a:pt x="1815405" y="1089243"/>
                </a:lnTo>
                <a:lnTo>
                  <a:pt x="0" y="10892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shade val="80000"/>
              <a:hueOff val="102034"/>
              <a:satOff val="-3196"/>
              <a:lumOff val="10737"/>
              <a:alphaOff val="0"/>
            </a:schemeClr>
          </a:fillRef>
          <a:effectRef idx="1">
            <a:schemeClr val="accent3">
              <a:shade val="80000"/>
              <a:hueOff val="102034"/>
              <a:satOff val="-3196"/>
              <a:lumOff val="10737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latin typeface="Arial" panose="020B0604020202020204" pitchFamily="34" charset="0"/>
                <a:cs typeface="Arial" panose="020B0604020202020204" pitchFamily="34" charset="0"/>
              </a:rPr>
              <a:t>Sexual acting-out behaviors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9C9F39-3112-4D14-83E6-5BC1129043E7}"/>
              </a:ext>
            </a:extLst>
          </p:cNvPr>
          <p:cNvSpPr/>
          <p:nvPr/>
        </p:nvSpPr>
        <p:spPr>
          <a:xfrm>
            <a:off x="2665822" y="1639185"/>
            <a:ext cx="1815405" cy="1242565"/>
          </a:xfrm>
          <a:custGeom>
            <a:avLst/>
            <a:gdLst>
              <a:gd name="connsiteX0" fmla="*/ 0 w 1815405"/>
              <a:gd name="connsiteY0" fmla="*/ 0 h 1089243"/>
              <a:gd name="connsiteX1" fmla="*/ 1815405 w 1815405"/>
              <a:gd name="connsiteY1" fmla="*/ 0 h 1089243"/>
              <a:gd name="connsiteX2" fmla="*/ 1815405 w 1815405"/>
              <a:gd name="connsiteY2" fmla="*/ 1089243 h 1089243"/>
              <a:gd name="connsiteX3" fmla="*/ 0 w 1815405"/>
              <a:gd name="connsiteY3" fmla="*/ 1089243 h 1089243"/>
              <a:gd name="connsiteX4" fmla="*/ 0 w 1815405"/>
              <a:gd name="connsiteY4" fmla="*/ 0 h 108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405" h="1089243">
                <a:moveTo>
                  <a:pt x="0" y="0"/>
                </a:moveTo>
                <a:lnTo>
                  <a:pt x="1815405" y="0"/>
                </a:lnTo>
                <a:lnTo>
                  <a:pt x="1815405" y="1089243"/>
                </a:lnTo>
                <a:lnTo>
                  <a:pt x="0" y="10892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shade val="80000"/>
              <a:hueOff val="122441"/>
              <a:satOff val="-3835"/>
              <a:lumOff val="12884"/>
              <a:alphaOff val="0"/>
            </a:schemeClr>
          </a:fillRef>
          <a:effectRef idx="1">
            <a:schemeClr val="accent3">
              <a:shade val="80000"/>
              <a:hueOff val="122441"/>
              <a:satOff val="-3835"/>
              <a:lumOff val="12884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>
                <a:latin typeface="Arial" panose="020B0604020202020204" pitchFamily="34" charset="0"/>
                <a:cs typeface="Arial" panose="020B0604020202020204" pitchFamily="34" charset="0"/>
              </a:rPr>
              <a:t>Use of pornography or images of child sexual abuse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DEB45AE-6676-46D4-A00B-068C329BF119}"/>
              </a:ext>
            </a:extLst>
          </p:cNvPr>
          <p:cNvSpPr/>
          <p:nvPr/>
        </p:nvSpPr>
        <p:spPr>
          <a:xfrm>
            <a:off x="4662769" y="1639185"/>
            <a:ext cx="1815405" cy="1242565"/>
          </a:xfrm>
          <a:custGeom>
            <a:avLst/>
            <a:gdLst>
              <a:gd name="connsiteX0" fmla="*/ 0 w 1815405"/>
              <a:gd name="connsiteY0" fmla="*/ 0 h 1089243"/>
              <a:gd name="connsiteX1" fmla="*/ 1815405 w 1815405"/>
              <a:gd name="connsiteY1" fmla="*/ 0 h 1089243"/>
              <a:gd name="connsiteX2" fmla="*/ 1815405 w 1815405"/>
              <a:gd name="connsiteY2" fmla="*/ 1089243 h 1089243"/>
              <a:gd name="connsiteX3" fmla="*/ 0 w 1815405"/>
              <a:gd name="connsiteY3" fmla="*/ 1089243 h 1089243"/>
              <a:gd name="connsiteX4" fmla="*/ 0 w 1815405"/>
              <a:gd name="connsiteY4" fmla="*/ 0 h 108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405" h="1089243">
                <a:moveTo>
                  <a:pt x="0" y="0"/>
                </a:moveTo>
                <a:lnTo>
                  <a:pt x="1815405" y="0"/>
                </a:lnTo>
                <a:lnTo>
                  <a:pt x="1815405" y="1089243"/>
                </a:lnTo>
                <a:lnTo>
                  <a:pt x="0" y="10892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shade val="80000"/>
              <a:hueOff val="142848"/>
              <a:satOff val="-4475"/>
              <a:lumOff val="15031"/>
              <a:alphaOff val="0"/>
            </a:schemeClr>
          </a:fillRef>
          <a:effectRef idx="1">
            <a:schemeClr val="accent3">
              <a:shade val="80000"/>
              <a:hueOff val="142848"/>
              <a:satOff val="-4475"/>
              <a:lumOff val="15031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latin typeface="Arial" panose="020B0604020202020204" pitchFamily="34" charset="0"/>
                <a:cs typeface="Arial" panose="020B0604020202020204" pitchFamily="34" charset="0"/>
              </a:rPr>
              <a:t>Interpersonal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Difficulties</a:t>
            </a:r>
            <a:endParaRPr lang="en-US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17467BA-4FF1-45AA-94B1-7858AF4A998E}"/>
              </a:ext>
            </a:extLst>
          </p:cNvPr>
          <p:cNvSpPr/>
          <p:nvPr/>
        </p:nvSpPr>
        <p:spPr>
          <a:xfrm>
            <a:off x="4662769" y="2991112"/>
            <a:ext cx="1815405" cy="1089243"/>
          </a:xfrm>
          <a:custGeom>
            <a:avLst/>
            <a:gdLst>
              <a:gd name="connsiteX0" fmla="*/ 0 w 1815405"/>
              <a:gd name="connsiteY0" fmla="*/ 0 h 1089243"/>
              <a:gd name="connsiteX1" fmla="*/ 1815405 w 1815405"/>
              <a:gd name="connsiteY1" fmla="*/ 0 h 1089243"/>
              <a:gd name="connsiteX2" fmla="*/ 1815405 w 1815405"/>
              <a:gd name="connsiteY2" fmla="*/ 1089243 h 1089243"/>
              <a:gd name="connsiteX3" fmla="*/ 0 w 1815405"/>
              <a:gd name="connsiteY3" fmla="*/ 1089243 h 1089243"/>
              <a:gd name="connsiteX4" fmla="*/ 0 w 1815405"/>
              <a:gd name="connsiteY4" fmla="*/ 0 h 108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405" h="1089243">
                <a:moveTo>
                  <a:pt x="0" y="0"/>
                </a:moveTo>
                <a:lnTo>
                  <a:pt x="1815405" y="0"/>
                </a:lnTo>
                <a:lnTo>
                  <a:pt x="1815405" y="1089243"/>
                </a:lnTo>
                <a:lnTo>
                  <a:pt x="0" y="10892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shade val="80000"/>
              <a:hueOff val="163255"/>
              <a:satOff val="-5114"/>
              <a:lumOff val="17178"/>
              <a:alphaOff val="0"/>
            </a:schemeClr>
          </a:fillRef>
          <a:effectRef idx="1">
            <a:schemeClr val="accent3">
              <a:shade val="80000"/>
              <a:hueOff val="163255"/>
              <a:satOff val="-5114"/>
              <a:lumOff val="1717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>
                <a:latin typeface="Arial" panose="020B0604020202020204" pitchFamily="34" charset="0"/>
                <a:cs typeface="Arial" panose="020B0604020202020204" pitchFamily="34" charset="0"/>
              </a:rPr>
              <a:t>Trauma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A7DCB1C-04E9-4A1C-8465-E22056D11530}"/>
              </a:ext>
            </a:extLst>
          </p:cNvPr>
          <p:cNvSpPr/>
          <p:nvPr/>
        </p:nvSpPr>
        <p:spPr>
          <a:xfrm>
            <a:off x="6659715" y="1639185"/>
            <a:ext cx="1815405" cy="1242565"/>
          </a:xfrm>
          <a:custGeom>
            <a:avLst/>
            <a:gdLst>
              <a:gd name="connsiteX0" fmla="*/ 0 w 1815405"/>
              <a:gd name="connsiteY0" fmla="*/ 0 h 1089243"/>
              <a:gd name="connsiteX1" fmla="*/ 1815405 w 1815405"/>
              <a:gd name="connsiteY1" fmla="*/ 0 h 1089243"/>
              <a:gd name="connsiteX2" fmla="*/ 1815405 w 1815405"/>
              <a:gd name="connsiteY2" fmla="*/ 1089243 h 1089243"/>
              <a:gd name="connsiteX3" fmla="*/ 0 w 1815405"/>
              <a:gd name="connsiteY3" fmla="*/ 1089243 h 1089243"/>
              <a:gd name="connsiteX4" fmla="*/ 0 w 1815405"/>
              <a:gd name="connsiteY4" fmla="*/ 0 h 108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405" h="1089243">
                <a:moveTo>
                  <a:pt x="0" y="0"/>
                </a:moveTo>
                <a:lnTo>
                  <a:pt x="1815405" y="0"/>
                </a:lnTo>
                <a:lnTo>
                  <a:pt x="1815405" y="1089243"/>
                </a:lnTo>
                <a:lnTo>
                  <a:pt x="0" y="10892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shade val="80000"/>
              <a:hueOff val="183662"/>
              <a:satOff val="-5753"/>
              <a:lumOff val="19326"/>
              <a:alphaOff val="0"/>
            </a:schemeClr>
          </a:fillRef>
          <a:effectRef idx="1">
            <a:schemeClr val="accent3">
              <a:shade val="80000"/>
              <a:hueOff val="183662"/>
              <a:satOff val="-5753"/>
              <a:lumOff val="19326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>
                <a:latin typeface="Arial" panose="020B0604020202020204" pitchFamily="34" charset="0"/>
                <a:cs typeface="Arial" panose="020B0604020202020204" pitchFamily="34" charset="0"/>
              </a:rPr>
              <a:t>Difficulty with authority or use of power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23FB26D-940E-4DA0-836A-795C35342FCC}"/>
              </a:ext>
            </a:extLst>
          </p:cNvPr>
          <p:cNvSpPr/>
          <p:nvPr/>
        </p:nvSpPr>
        <p:spPr>
          <a:xfrm>
            <a:off x="6659715" y="2991112"/>
            <a:ext cx="1815405" cy="1089243"/>
          </a:xfrm>
          <a:custGeom>
            <a:avLst/>
            <a:gdLst>
              <a:gd name="connsiteX0" fmla="*/ 0 w 1815405"/>
              <a:gd name="connsiteY0" fmla="*/ 0 h 1089243"/>
              <a:gd name="connsiteX1" fmla="*/ 1815405 w 1815405"/>
              <a:gd name="connsiteY1" fmla="*/ 0 h 1089243"/>
              <a:gd name="connsiteX2" fmla="*/ 1815405 w 1815405"/>
              <a:gd name="connsiteY2" fmla="*/ 1089243 h 1089243"/>
              <a:gd name="connsiteX3" fmla="*/ 0 w 1815405"/>
              <a:gd name="connsiteY3" fmla="*/ 1089243 h 1089243"/>
              <a:gd name="connsiteX4" fmla="*/ 0 w 1815405"/>
              <a:gd name="connsiteY4" fmla="*/ 0 h 108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405" h="1089243">
                <a:moveTo>
                  <a:pt x="0" y="0"/>
                </a:moveTo>
                <a:lnTo>
                  <a:pt x="1815405" y="0"/>
                </a:lnTo>
                <a:lnTo>
                  <a:pt x="1815405" y="1089243"/>
                </a:lnTo>
                <a:lnTo>
                  <a:pt x="0" y="10892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shade val="80000"/>
              <a:hueOff val="204069"/>
              <a:satOff val="-6392"/>
              <a:lumOff val="21473"/>
              <a:alphaOff val="0"/>
            </a:schemeClr>
          </a:fillRef>
          <a:effectRef idx="1">
            <a:schemeClr val="accent3">
              <a:shade val="80000"/>
              <a:hueOff val="204069"/>
              <a:satOff val="-6392"/>
              <a:lumOff val="21473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>
                <a:latin typeface="Arial" panose="020B0604020202020204" pitchFamily="34" charset="0"/>
                <a:cs typeface="Arial" panose="020B0604020202020204" pitchFamily="34" charset="0"/>
              </a:rPr>
              <a:t>Depression, anxiety, personality disorders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88FD107-FEEF-4734-9642-02CB7F623300}"/>
              </a:ext>
            </a:extLst>
          </p:cNvPr>
          <p:cNvSpPr/>
          <p:nvPr/>
        </p:nvSpPr>
        <p:spPr>
          <a:xfrm>
            <a:off x="2665822" y="4189717"/>
            <a:ext cx="1815405" cy="1089243"/>
          </a:xfrm>
          <a:custGeom>
            <a:avLst/>
            <a:gdLst>
              <a:gd name="connsiteX0" fmla="*/ 0 w 1815405"/>
              <a:gd name="connsiteY0" fmla="*/ 0 h 1089243"/>
              <a:gd name="connsiteX1" fmla="*/ 1815405 w 1815405"/>
              <a:gd name="connsiteY1" fmla="*/ 0 h 1089243"/>
              <a:gd name="connsiteX2" fmla="*/ 1815405 w 1815405"/>
              <a:gd name="connsiteY2" fmla="*/ 1089243 h 1089243"/>
              <a:gd name="connsiteX3" fmla="*/ 0 w 1815405"/>
              <a:gd name="connsiteY3" fmla="*/ 1089243 h 1089243"/>
              <a:gd name="connsiteX4" fmla="*/ 0 w 1815405"/>
              <a:gd name="connsiteY4" fmla="*/ 0 h 108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405" h="1089243">
                <a:moveTo>
                  <a:pt x="0" y="0"/>
                </a:moveTo>
                <a:lnTo>
                  <a:pt x="1815405" y="0"/>
                </a:lnTo>
                <a:lnTo>
                  <a:pt x="1815405" y="1089243"/>
                </a:lnTo>
                <a:lnTo>
                  <a:pt x="0" y="10892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shade val="80000"/>
              <a:hueOff val="224476"/>
              <a:satOff val="-7032"/>
              <a:lumOff val="23620"/>
              <a:alphaOff val="0"/>
            </a:schemeClr>
          </a:fillRef>
          <a:effectRef idx="1">
            <a:schemeClr val="accent3">
              <a:shade val="80000"/>
              <a:hueOff val="224476"/>
              <a:satOff val="-7032"/>
              <a:lumOff val="2362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>
                <a:latin typeface="Arial" panose="020B0604020202020204" pitchFamily="34" charset="0"/>
                <a:cs typeface="Arial" panose="020B0604020202020204" pitchFamily="34" charset="0"/>
              </a:rPr>
              <a:t>Screen Dependency Disorder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2A188CE-64C0-4046-BDDB-8BEBA6C95810}"/>
              </a:ext>
            </a:extLst>
          </p:cNvPr>
          <p:cNvSpPr/>
          <p:nvPr/>
        </p:nvSpPr>
        <p:spPr>
          <a:xfrm>
            <a:off x="628649" y="4189717"/>
            <a:ext cx="1815405" cy="1089243"/>
          </a:xfrm>
          <a:custGeom>
            <a:avLst/>
            <a:gdLst>
              <a:gd name="connsiteX0" fmla="*/ 0 w 1815405"/>
              <a:gd name="connsiteY0" fmla="*/ 0 h 1089243"/>
              <a:gd name="connsiteX1" fmla="*/ 1815405 w 1815405"/>
              <a:gd name="connsiteY1" fmla="*/ 0 h 1089243"/>
              <a:gd name="connsiteX2" fmla="*/ 1815405 w 1815405"/>
              <a:gd name="connsiteY2" fmla="*/ 1089243 h 1089243"/>
              <a:gd name="connsiteX3" fmla="*/ 0 w 1815405"/>
              <a:gd name="connsiteY3" fmla="*/ 1089243 h 1089243"/>
              <a:gd name="connsiteX4" fmla="*/ 0 w 1815405"/>
              <a:gd name="connsiteY4" fmla="*/ 0 h 108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405" h="1089243">
                <a:moveTo>
                  <a:pt x="0" y="0"/>
                </a:moveTo>
                <a:lnTo>
                  <a:pt x="1815405" y="0"/>
                </a:lnTo>
                <a:lnTo>
                  <a:pt x="1815405" y="1089243"/>
                </a:lnTo>
                <a:lnTo>
                  <a:pt x="0" y="10892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shade val="80000"/>
              <a:hueOff val="265290"/>
              <a:satOff val="-8310"/>
              <a:lumOff val="27915"/>
              <a:alphaOff val="0"/>
            </a:schemeClr>
          </a:fillRef>
          <a:effectRef idx="1">
            <a:schemeClr val="accent3">
              <a:shade val="80000"/>
              <a:hueOff val="265290"/>
              <a:satOff val="-8310"/>
              <a:lumOff val="27915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latin typeface="Arial" panose="020B0604020202020204" pitchFamily="34" charset="0"/>
                <a:cs typeface="Arial" panose="020B0604020202020204" pitchFamily="34" charset="0"/>
              </a:rPr>
              <a:t>Addiction &amp; Addictive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kern="1200" dirty="0">
                <a:latin typeface="Arial" panose="020B0604020202020204" pitchFamily="34" charset="0"/>
                <a:cs typeface="Arial" panose="020B0604020202020204" pitchFamily="34" charset="0"/>
              </a:rPr>
              <a:t>ehaviors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25C4A74-3E94-4E62-BD93-F5B1E6B90847}"/>
              </a:ext>
            </a:extLst>
          </p:cNvPr>
          <p:cNvSpPr/>
          <p:nvPr/>
        </p:nvSpPr>
        <p:spPr>
          <a:xfrm>
            <a:off x="2665822" y="2991112"/>
            <a:ext cx="1815405" cy="1089243"/>
          </a:xfrm>
          <a:custGeom>
            <a:avLst/>
            <a:gdLst>
              <a:gd name="connsiteX0" fmla="*/ 0 w 1815405"/>
              <a:gd name="connsiteY0" fmla="*/ 0 h 1089243"/>
              <a:gd name="connsiteX1" fmla="*/ 1815405 w 1815405"/>
              <a:gd name="connsiteY1" fmla="*/ 0 h 1089243"/>
              <a:gd name="connsiteX2" fmla="*/ 1815405 w 1815405"/>
              <a:gd name="connsiteY2" fmla="*/ 1089243 h 1089243"/>
              <a:gd name="connsiteX3" fmla="*/ 0 w 1815405"/>
              <a:gd name="connsiteY3" fmla="*/ 1089243 h 1089243"/>
              <a:gd name="connsiteX4" fmla="*/ 0 w 1815405"/>
              <a:gd name="connsiteY4" fmla="*/ 0 h 108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405" h="1089243">
                <a:moveTo>
                  <a:pt x="0" y="0"/>
                </a:moveTo>
                <a:lnTo>
                  <a:pt x="1815405" y="0"/>
                </a:lnTo>
                <a:lnTo>
                  <a:pt x="1815405" y="1089243"/>
                </a:lnTo>
                <a:lnTo>
                  <a:pt x="0" y="10892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shade val="80000"/>
              <a:hueOff val="224476"/>
              <a:satOff val="-7032"/>
              <a:lumOff val="23620"/>
              <a:alphaOff val="0"/>
            </a:schemeClr>
          </a:fillRef>
          <a:effectRef idx="1">
            <a:schemeClr val="accent3">
              <a:shade val="80000"/>
              <a:hueOff val="224476"/>
              <a:satOff val="-7032"/>
              <a:lumOff val="2362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latin typeface="Arial" panose="020B0604020202020204" pitchFamily="34" charset="0"/>
                <a:cs typeface="Arial" panose="020B0604020202020204" pitchFamily="34" charset="0"/>
              </a:rPr>
              <a:t>Burnout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CB555B2-1B56-44B6-8841-9AF6BB573476}"/>
              </a:ext>
            </a:extLst>
          </p:cNvPr>
          <p:cNvSpPr/>
          <p:nvPr/>
        </p:nvSpPr>
        <p:spPr>
          <a:xfrm>
            <a:off x="628649" y="2991112"/>
            <a:ext cx="1815405" cy="1046991"/>
          </a:xfrm>
          <a:custGeom>
            <a:avLst/>
            <a:gdLst>
              <a:gd name="connsiteX0" fmla="*/ 0 w 1815405"/>
              <a:gd name="connsiteY0" fmla="*/ 0 h 1089243"/>
              <a:gd name="connsiteX1" fmla="*/ 1815405 w 1815405"/>
              <a:gd name="connsiteY1" fmla="*/ 0 h 1089243"/>
              <a:gd name="connsiteX2" fmla="*/ 1815405 w 1815405"/>
              <a:gd name="connsiteY2" fmla="*/ 1089243 h 1089243"/>
              <a:gd name="connsiteX3" fmla="*/ 0 w 1815405"/>
              <a:gd name="connsiteY3" fmla="*/ 1089243 h 1089243"/>
              <a:gd name="connsiteX4" fmla="*/ 0 w 1815405"/>
              <a:gd name="connsiteY4" fmla="*/ 0 h 108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405" h="1089243">
                <a:moveTo>
                  <a:pt x="0" y="0"/>
                </a:moveTo>
                <a:lnTo>
                  <a:pt x="1815405" y="0"/>
                </a:lnTo>
                <a:lnTo>
                  <a:pt x="1815405" y="1089243"/>
                </a:lnTo>
                <a:lnTo>
                  <a:pt x="0" y="10892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shade val="80000"/>
              <a:hueOff val="224476"/>
              <a:satOff val="-7032"/>
              <a:lumOff val="23620"/>
              <a:alphaOff val="0"/>
            </a:schemeClr>
          </a:fillRef>
          <a:effectRef idx="1">
            <a:schemeClr val="accent3">
              <a:shade val="80000"/>
              <a:hueOff val="224476"/>
              <a:satOff val="-7032"/>
              <a:lumOff val="2362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latin typeface="Arial" panose="020B0604020202020204" pitchFamily="34" charset="0"/>
                <a:cs typeface="Arial" panose="020B0604020202020204" pitchFamily="34" charset="0"/>
              </a:rPr>
              <a:t>Life 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latin typeface="Arial" panose="020B0604020202020204" pitchFamily="34" charset="0"/>
                <a:cs typeface="Arial" panose="020B0604020202020204" pitchFamily="34" charset="0"/>
              </a:rPr>
              <a:t>Transition 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</a:p>
        </p:txBody>
      </p:sp>
    </p:spTree>
    <p:extLst>
      <p:ext uri="{BB962C8B-B14F-4D97-AF65-F5344CB8AC3E}">
        <p14:creationId xmlns:p14="http://schemas.microsoft.com/office/powerpoint/2010/main" val="182843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586A-F559-46ED-8B17-D4011B76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Psychotherapy Services</a:t>
            </a:r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6FAD08A-BC32-4058-A77E-7507226ED5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84070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69487-E81A-46F2-9F14-9C2DE6FC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3799BDF-DD84-44AD-96E0-8ED7231D58BA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2481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DB6FC6-F8DE-4FD8-A291-588285DA0FA7}"/>
              </a:ext>
            </a:extLst>
          </p:cNvPr>
          <p:cNvSpPr/>
          <p:nvPr/>
        </p:nvSpPr>
        <p:spPr>
          <a:xfrm>
            <a:off x="321149" y="329740"/>
            <a:ext cx="8501702" cy="61985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1223AD-36F9-4730-A2AB-087995C4F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421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Psychotherapy Process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521C451-9F7C-4324-88A0-810A45167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4732"/>
            <a:ext cx="7723780" cy="5128141"/>
          </a:xfrm>
        </p:spPr>
        <p:txBody>
          <a:bodyPr numCol="1" spcCol="0" anchor="ctr">
            <a:normAutofit lnSpcReduction="10000"/>
          </a:bodyPr>
          <a:lstStyle/>
          <a:p>
            <a:r>
              <a:rPr lang="en-US" sz="2400" b="1" dirty="0"/>
              <a:t>Priest or superior contacts Emmaus: Mrs. Paz </a:t>
            </a:r>
            <a:r>
              <a:rPr lang="en-US" sz="2400" b="1" dirty="0" err="1"/>
              <a:t>Baquiran</a:t>
            </a:r>
            <a:endParaRPr lang="en-US" sz="2400" b="1" dirty="0"/>
          </a:p>
          <a:p>
            <a:r>
              <a:rPr lang="en-US" sz="2400" b="1" dirty="0"/>
              <a:t>Triage by Paz to Emmaus Center Psychotherapist</a:t>
            </a:r>
          </a:p>
          <a:p>
            <a:r>
              <a:rPr lang="en-US" sz="2400" b="1" dirty="0"/>
              <a:t>Initial Clinical Interview</a:t>
            </a:r>
            <a:endParaRPr lang="en-US" sz="1800" b="1" dirty="0"/>
          </a:p>
          <a:p>
            <a:pPr lvl="1"/>
            <a:r>
              <a:rPr lang="en-US" sz="1800" b="1" dirty="0"/>
              <a:t>Informed Consent, Confidentiality</a:t>
            </a:r>
          </a:p>
          <a:p>
            <a:pPr lvl="1"/>
            <a:r>
              <a:rPr lang="en-US" sz="1800" b="1" dirty="0"/>
              <a:t>Inclusion of Superior in Information Loop? To what degree?</a:t>
            </a:r>
          </a:p>
          <a:p>
            <a:pPr lvl="1"/>
            <a:r>
              <a:rPr lang="en-US" sz="1800" b="1" dirty="0"/>
              <a:t>Limits: Harm to self, harm to others</a:t>
            </a:r>
          </a:p>
          <a:p>
            <a:r>
              <a:rPr lang="en-US" sz="2400" b="1" dirty="0"/>
              <a:t>Treatment Planning</a:t>
            </a:r>
          </a:p>
          <a:p>
            <a:pPr lvl="1"/>
            <a:r>
              <a:rPr lang="en-US" sz="1800" b="1" dirty="0"/>
              <a:t>Goals, Frequency of Visits, Type of Psychotherapy</a:t>
            </a:r>
          </a:p>
          <a:p>
            <a:pPr lvl="1"/>
            <a:r>
              <a:rPr lang="en-US" sz="1800" b="1" dirty="0"/>
              <a:t>Referrals (SD, Medical, etc.)</a:t>
            </a:r>
          </a:p>
          <a:p>
            <a:r>
              <a:rPr lang="en-US" sz="2400" b="1" dirty="0"/>
              <a:t>Treatment / Psychological Accompaniment Proper</a:t>
            </a:r>
          </a:p>
          <a:p>
            <a:pPr lvl="1"/>
            <a:r>
              <a:rPr lang="en-US" sz="1800" b="1" dirty="0"/>
              <a:t>Beginning – Middle – End </a:t>
            </a:r>
          </a:p>
          <a:p>
            <a:pPr lvl="1"/>
            <a:r>
              <a:rPr lang="en-US" sz="1800" b="1" dirty="0"/>
              <a:t>Ongoing evaluation of goals</a:t>
            </a:r>
          </a:p>
          <a:p>
            <a:r>
              <a:rPr lang="en-US" sz="2400" b="1" dirty="0"/>
              <a:t>Ending Treatment</a:t>
            </a:r>
          </a:p>
          <a:p>
            <a:pPr lvl="1"/>
            <a:r>
              <a:rPr lang="en-US" sz="1800" b="1" dirty="0"/>
              <a:t>Definite end</a:t>
            </a:r>
          </a:p>
          <a:p>
            <a:pPr lvl="1"/>
            <a:r>
              <a:rPr lang="en-US" sz="1800" b="1" dirty="0"/>
              <a:t>Maintenance visits? (every 3 months or twice a year)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62E0C-9B17-42AC-97EA-06C878516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9019" y="607718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3799BDF-DD84-44AD-96E0-8ED7231D58BA}" type="slidenum">
              <a:rPr lang="en-US" sz="900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9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052DA8-9376-4D54-A904-0CEF5C536FFF}"/>
              </a:ext>
            </a:extLst>
          </p:cNvPr>
          <p:cNvCxnSpPr/>
          <p:nvPr/>
        </p:nvCxnSpPr>
        <p:spPr>
          <a:xfrm>
            <a:off x="628650" y="1187358"/>
            <a:ext cx="71778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18418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DB6FC6-F8DE-4FD8-A291-588285DA0FA7}"/>
              </a:ext>
            </a:extLst>
          </p:cNvPr>
          <p:cNvSpPr/>
          <p:nvPr/>
        </p:nvSpPr>
        <p:spPr>
          <a:xfrm>
            <a:off x="163773" y="136477"/>
            <a:ext cx="8830102" cy="6578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1223AD-36F9-4730-A2AB-087995C4F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27" y="963877"/>
            <a:ext cx="1760563" cy="4930246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TRACT Process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521C451-9F7C-4324-88A0-810A45167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2868" y="143302"/>
            <a:ext cx="6611917" cy="6353032"/>
          </a:xfrm>
        </p:spPr>
        <p:txBody>
          <a:bodyPr numCol="1" spcCol="0" anchor="ctr">
            <a:normAutofit/>
          </a:bodyPr>
          <a:lstStyle/>
          <a:p>
            <a:r>
              <a:rPr lang="en-US" sz="2000" b="1" dirty="0"/>
              <a:t>Superior Contacts Emmaus (Dr. Inge del Rosario)</a:t>
            </a:r>
          </a:p>
          <a:p>
            <a:r>
              <a:rPr lang="en-US" sz="2000" b="1" dirty="0"/>
              <a:t>Orientation by TRACT Director (Dr. Inge del Rosario)</a:t>
            </a:r>
          </a:p>
          <a:p>
            <a:r>
              <a:rPr lang="en-US" sz="2000" b="1" dirty="0"/>
              <a:t>Intensive Interview (3 hours)</a:t>
            </a:r>
          </a:p>
          <a:p>
            <a:r>
              <a:rPr lang="en-US" sz="2000" b="1" dirty="0"/>
              <a:t>Spiritual Life Interview (2 hours)</a:t>
            </a:r>
          </a:p>
          <a:p>
            <a:r>
              <a:rPr lang="en-US" sz="2000" b="1" dirty="0"/>
              <a:t>Sexuality Interview (2 hours)</a:t>
            </a:r>
          </a:p>
          <a:p>
            <a:r>
              <a:rPr lang="en-US" sz="2000" b="1" dirty="0"/>
              <a:t>Addictions Interview (2 hours)</a:t>
            </a:r>
          </a:p>
          <a:p>
            <a:r>
              <a:rPr lang="en-US" sz="2000" b="1" dirty="0"/>
              <a:t>Psychological Testing (2 days)</a:t>
            </a:r>
          </a:p>
          <a:p>
            <a:r>
              <a:rPr lang="en-US" sz="2000" b="1" dirty="0"/>
              <a:t>Psychiatric &amp; Medical Evaluations (2-3 hours)</a:t>
            </a:r>
          </a:p>
          <a:p>
            <a:r>
              <a:rPr lang="en-US" sz="2000" b="1" dirty="0"/>
              <a:t>Team Meeting &amp; Discussion (2-3 hours)</a:t>
            </a:r>
          </a:p>
          <a:p>
            <a:r>
              <a:rPr lang="en-US" sz="2000" b="1" dirty="0"/>
              <a:t>Discussion of assessment report and treatment recommendations with Client, and Client &amp; Leadership</a:t>
            </a:r>
          </a:p>
          <a:p>
            <a:r>
              <a:rPr lang="en-US" sz="2000" b="1" dirty="0"/>
              <a:t>Treatment Referrals</a:t>
            </a:r>
          </a:p>
          <a:p>
            <a:pPr lvl="1"/>
            <a:r>
              <a:rPr lang="en-US" sz="2000" b="1" u="sng" dirty="0"/>
              <a:t>Outpatient</a:t>
            </a:r>
            <a:r>
              <a:rPr lang="en-US" sz="2000" b="1" dirty="0"/>
              <a:t>: psychotherapy, spiritual direction, sexual wellness counseling, addictions treatment, psychiatry, medical intervention, community support</a:t>
            </a:r>
          </a:p>
          <a:p>
            <a:pPr lvl="1"/>
            <a:r>
              <a:rPr lang="en-US" sz="2000" b="1" u="sng" dirty="0"/>
              <a:t>Inpatient</a:t>
            </a:r>
            <a:r>
              <a:rPr lang="en-US" sz="2000" b="1" dirty="0"/>
              <a:t>: Galilee, Nazareth, Hospital,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62E0C-9B17-42AC-97EA-06C878516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8073" y="6415623"/>
            <a:ext cx="5867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3799BDF-DD84-44AD-96E0-8ED7231D58BA}" type="slidenum">
              <a:rPr lang="en-US" sz="900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9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1259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oup of people sitting at a zoo&#10;&#10;Description generated with very high confidence">
            <a:extLst>
              <a:ext uri="{FF2B5EF4-FFF2-40B4-BE49-F238E27FC236}">
                <a16:creationId xmlns:a16="http://schemas.microsoft.com/office/drawing/2014/main" id="{B09AE9B4-3114-47D2-964D-470B015FB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1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FBB37E-9543-4A6C-92C8-951C0F6B7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2830" y="4885905"/>
            <a:ext cx="9403308" cy="1380894"/>
          </a:xfrm>
          <a:solidFill>
            <a:schemeClr val="tx1">
              <a:lumMod val="95000"/>
              <a:lumOff val="5000"/>
              <a:alpha val="63000"/>
            </a:schemeClr>
          </a:solidFill>
          <a:ln cmpd="dbl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Catholic Safeguarding Institute: </a:t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in Safeguarding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64B71-061E-44F9-AE92-0F3949D1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3799BDF-DD84-44AD-96E0-8ED7231D58BA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8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oup of people sitting at a zoo&#10;&#10;Description generated with very high confidence">
            <a:extLst>
              <a:ext uri="{FF2B5EF4-FFF2-40B4-BE49-F238E27FC236}">
                <a16:creationId xmlns:a16="http://schemas.microsoft.com/office/drawing/2014/main" id="{B09AE9B4-3114-47D2-964D-470B015FB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FBB37E-9543-4A6C-92C8-951C0F6B7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9654" y="5399124"/>
            <a:ext cx="9403308" cy="744836"/>
          </a:xfrm>
          <a:solidFill>
            <a:schemeClr val="tx1">
              <a:lumMod val="95000"/>
              <a:lumOff val="5000"/>
              <a:alpha val="63000"/>
            </a:schemeClr>
          </a:solidFill>
          <a:ln cmpd="dbl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Relationships, Safe Environments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64B71-061E-44F9-AE92-0F3949D1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3799BDF-DD84-44AD-96E0-8ED7231D58BA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9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EB14F-77A8-4849-AFE9-E8BA0750D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03" y="811161"/>
            <a:ext cx="2501695" cy="5403370"/>
          </a:xfrm>
        </p:spPr>
        <p:txBody>
          <a:bodyPr>
            <a:normAutofit/>
          </a:bodyPr>
          <a:lstStyle/>
          <a:p>
            <a:r>
              <a:rPr lang="en-US" sz="4100" dirty="0"/>
              <a:t>CSI Formation Programs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65AC81B-05E8-4755-9E6D-E40BF9D726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457037"/>
              </p:ext>
            </p:extLst>
          </p:nvPr>
        </p:nvGraphicFramePr>
        <p:xfrm>
          <a:off x="2802798" y="201167"/>
          <a:ext cx="6150133" cy="6499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08F08-A0D0-48DA-BB1F-1ACC0F3FE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062" y="5944416"/>
            <a:ext cx="411480" cy="548640"/>
          </a:xfrm>
          <a:prstGeom prst="ellipse">
            <a:avLst/>
          </a:prstGeom>
          <a:solidFill>
            <a:srgbClr val="898989"/>
          </a:solidFill>
        </p:spPr>
        <p:txBody>
          <a:bodyPr>
            <a:normAutofit fontScale="92500" lnSpcReduction="20000"/>
          </a:bodyPr>
          <a:lstStyle/>
          <a:p>
            <a:pPr algn="ctr">
              <a:spcAft>
                <a:spcPts val="600"/>
              </a:spcAft>
            </a:pPr>
            <a:fld id="{93799BDF-DD84-44AD-96E0-8ED7231D58BA}" type="slidenum">
              <a:rPr lang="en-US" sz="1300">
                <a:solidFill>
                  <a:srgbClr val="FFFFFF">
                    <a:alpha val="80000"/>
                  </a:srgbClr>
                </a:solidFill>
              </a:rPr>
              <a:pPr algn="ctr">
                <a:spcAft>
                  <a:spcPts val="600"/>
                </a:spcAft>
              </a:pPr>
              <a:t>17</a:t>
            </a:fld>
            <a:endParaRPr lang="en-US" sz="1300">
              <a:solidFill>
                <a:srgbClr val="FFFFFF">
                  <a:alpha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1938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9C53998-FA29-4DFB-AD51-04C1DB63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370" y="4938713"/>
            <a:ext cx="2569030" cy="16002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2FF6F2-00B1-47C0-A001-E4F52ABD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  <a:defRPr/>
            </a:pPr>
            <a:fld id="{93799BDF-DD84-44AD-96E0-8ED7231D58BA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 defTabSz="914400">
                <a:spcAft>
                  <a:spcPts val="600"/>
                </a:spcAft>
                <a:defRPr/>
              </a:pPr>
              <a:t>18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112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DB7139D-60ED-45B8-B371-82AD0B40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sz="6000" b="1" dirty="0"/>
              <a:t>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“ongoing</a:t>
            </a:r>
          </a:p>
          <a:p>
            <a:pPr marL="0" indent="0" algn="ctr"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configuration </a:t>
            </a:r>
          </a:p>
          <a:p>
            <a:pPr marL="0" indent="0" algn="ctr"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</a:p>
          <a:p>
            <a:pPr marL="0" indent="0" algn="ctr"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Christ”</a:t>
            </a:r>
          </a:p>
        </p:txBody>
      </p:sp>
      <p:pic>
        <p:nvPicPr>
          <p:cNvPr id="12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2"/>
          <a:stretch/>
        </p:blipFill>
        <p:spPr>
          <a:xfrm>
            <a:off x="0" y="0"/>
            <a:ext cx="3476625" cy="685800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2F6B31-C228-4B8B-8345-208BD5899F02}"/>
              </a:ext>
            </a:extLst>
          </p:cNvPr>
          <p:cNvCxnSpPr/>
          <p:nvPr/>
        </p:nvCxnSpPr>
        <p:spPr>
          <a:xfrm>
            <a:off x="5102186" y="2169994"/>
            <a:ext cx="21836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A4394E4-DB14-480E-A8BF-C3A31E7099A3}"/>
              </a:ext>
            </a:extLst>
          </p:cNvPr>
          <p:cNvSpPr/>
          <p:nvPr/>
        </p:nvSpPr>
        <p:spPr>
          <a:xfrm>
            <a:off x="4201955" y="6223819"/>
            <a:ext cx="446198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Ratio </a:t>
            </a:r>
            <a:r>
              <a:rPr lang="en-US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Fundamentalis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Institutionis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Sacerdotalis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, III.a.28-29.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Congregation for the Clergy</a:t>
            </a:r>
          </a:p>
        </p:txBody>
      </p:sp>
    </p:spTree>
    <p:extLst>
      <p:ext uri="{BB962C8B-B14F-4D97-AF65-F5344CB8AC3E}">
        <p14:creationId xmlns:p14="http://schemas.microsoft.com/office/powerpoint/2010/main" val="127108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a fire&#10;&#10;Description generated with very high confidence">
            <a:extLst>
              <a:ext uri="{FF2B5EF4-FFF2-40B4-BE49-F238E27FC236}">
                <a16:creationId xmlns:a16="http://schemas.microsoft.com/office/drawing/2014/main" id="{EE320584-D64E-4181-BD2E-40365FBE2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8F46F2-9CAB-4C53-8194-80F240905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21" y="5595581"/>
            <a:ext cx="3164128" cy="1157801"/>
          </a:xfrm>
          <a:solidFill>
            <a:schemeClr val="tx1">
              <a:alpha val="73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Integration:</a:t>
            </a:r>
            <a:b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Life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FC3E3-188E-4A3D-BD20-15DE9930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3799BDF-DD84-44AD-96E0-8ED7231D58B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2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CFC7509A-B73A-44F7-9F54-F3149CABF59A}"/>
              </a:ext>
            </a:extLst>
          </p:cNvPr>
          <p:cNvSpPr/>
          <p:nvPr/>
        </p:nvSpPr>
        <p:spPr>
          <a:xfrm>
            <a:off x="94593" y="4395296"/>
            <a:ext cx="8954814" cy="0"/>
          </a:xfrm>
          <a:prstGeom prst="line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 w="19050"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tailEnd type="triangle" w="lg" len="lg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95B7E0B-3C99-47E2-A76B-2F3AB1021B7D}"/>
              </a:ext>
            </a:extLst>
          </p:cNvPr>
          <p:cNvSpPr/>
          <p:nvPr/>
        </p:nvSpPr>
        <p:spPr>
          <a:xfrm>
            <a:off x="1040769" y="952782"/>
            <a:ext cx="3895334" cy="3304396"/>
          </a:xfrm>
          <a:custGeom>
            <a:avLst/>
            <a:gdLst>
              <a:gd name="connsiteX0" fmla="*/ 0 w 3726502"/>
              <a:gd name="connsiteY0" fmla="*/ 0 h 1978635"/>
              <a:gd name="connsiteX1" fmla="*/ 3726502 w 3726502"/>
              <a:gd name="connsiteY1" fmla="*/ 0 h 1978635"/>
              <a:gd name="connsiteX2" fmla="*/ 3726502 w 3726502"/>
              <a:gd name="connsiteY2" fmla="*/ 1978635 h 1978635"/>
              <a:gd name="connsiteX3" fmla="*/ 0 w 3726502"/>
              <a:gd name="connsiteY3" fmla="*/ 1978635 h 1978635"/>
              <a:gd name="connsiteX4" fmla="*/ 0 w 3726502"/>
              <a:gd name="connsiteY4" fmla="*/ 0 h 197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6502" h="1978635">
                <a:moveTo>
                  <a:pt x="0" y="0"/>
                </a:moveTo>
                <a:lnTo>
                  <a:pt x="3726502" y="0"/>
                </a:lnTo>
                <a:lnTo>
                  <a:pt x="3726502" y="1978635"/>
                </a:lnTo>
                <a:lnTo>
                  <a:pt x="0" y="19786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88900" rIns="88900" bIns="133350" numCol="1" spcCol="1270" anchor="t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b="1" i="1" kern="1200" dirty="0">
                <a:latin typeface="Arial" panose="020B0604020202020204" pitchFamily="34" charset="0"/>
                <a:cs typeface="Arial" panose="020B0604020202020204" pitchFamily="34" charset="0"/>
              </a:rPr>
              <a:t>Directives on Formation in Religious Institutes, 42. </a:t>
            </a:r>
            <a:r>
              <a:rPr lang="en-US" i="1" kern="1200" dirty="0">
                <a:latin typeface="Arial" panose="020B0604020202020204" pitchFamily="34" charset="0"/>
                <a:cs typeface="Arial" panose="020B0604020202020204" pitchFamily="34" charset="0"/>
              </a:rPr>
              <a:t>Cong. for Institutes of Consecrated Life and Societies of Apostolic Life</a:t>
            </a:r>
          </a:p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700" i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b="1" kern="1200" dirty="0">
                <a:latin typeface="Arial" panose="020B0604020202020204" pitchFamily="34" charset="0"/>
                <a:cs typeface="Arial" panose="020B0604020202020204" pitchFamily="34" charset="0"/>
              </a:rPr>
              <a:t>"Most of the difficulties encountered today in the formation of novices are usually due to the fact that when they were admitted they did not have the required maturity."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F3F9F18-8854-4E4C-821D-C11BDD5260A8}"/>
              </a:ext>
            </a:extLst>
          </p:cNvPr>
          <p:cNvSpPr/>
          <p:nvPr/>
        </p:nvSpPr>
        <p:spPr>
          <a:xfrm>
            <a:off x="1040769" y="282209"/>
            <a:ext cx="3478852" cy="695196"/>
          </a:xfrm>
          <a:custGeom>
            <a:avLst/>
            <a:gdLst>
              <a:gd name="connsiteX0" fmla="*/ 0 w 3726502"/>
              <a:gd name="connsiteY0" fmla="*/ 0 h 695196"/>
              <a:gd name="connsiteX1" fmla="*/ 3726502 w 3726502"/>
              <a:gd name="connsiteY1" fmla="*/ 0 h 695196"/>
              <a:gd name="connsiteX2" fmla="*/ 3726502 w 3726502"/>
              <a:gd name="connsiteY2" fmla="*/ 695196 h 695196"/>
              <a:gd name="connsiteX3" fmla="*/ 0 w 3726502"/>
              <a:gd name="connsiteY3" fmla="*/ 695196 h 695196"/>
              <a:gd name="connsiteX4" fmla="*/ 0 w 3726502"/>
              <a:gd name="connsiteY4" fmla="*/ 0 h 69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6502" h="695196">
                <a:moveTo>
                  <a:pt x="0" y="0"/>
                </a:moveTo>
                <a:lnTo>
                  <a:pt x="3726502" y="0"/>
                </a:lnTo>
                <a:lnTo>
                  <a:pt x="3726502" y="695196"/>
                </a:lnTo>
                <a:lnTo>
                  <a:pt x="0" y="6951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127000" bIns="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2400" kern="1200" dirty="0"/>
              <a:t>1990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4BCDB6D-4FAE-4E72-AF83-95F5967619A9}"/>
              </a:ext>
            </a:extLst>
          </p:cNvPr>
          <p:cNvGrpSpPr/>
          <p:nvPr/>
        </p:nvGrpSpPr>
        <p:grpSpPr>
          <a:xfrm>
            <a:off x="260487" y="658943"/>
            <a:ext cx="491577" cy="3757424"/>
            <a:chOff x="161632" y="399770"/>
            <a:chExt cx="491577" cy="2634589"/>
          </a:xfrm>
        </p:grpSpPr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8503D4DC-B9DB-4AF6-BB6F-13935AB88A67}"/>
                </a:ext>
              </a:extLst>
            </p:cNvPr>
            <p:cNvSpPr/>
            <p:nvPr/>
          </p:nvSpPr>
          <p:spPr>
            <a:xfrm rot="8100000">
              <a:off x="161632" y="399770"/>
              <a:ext cx="491577" cy="491577"/>
            </a:xfrm>
            <a:prstGeom prst="teardrop">
              <a:avLst>
                <a:gd name="adj" fmla="val 115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F921745-2674-4CDB-A212-0AC3F2AC6588}"/>
                </a:ext>
              </a:extLst>
            </p:cNvPr>
            <p:cNvSpPr/>
            <p:nvPr/>
          </p:nvSpPr>
          <p:spPr>
            <a:xfrm>
              <a:off x="197192" y="454380"/>
              <a:ext cx="382357" cy="382357"/>
            </a:xfrm>
            <a:prstGeom prst="ellipse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Straight Connector 12">
              <a:extLst>
                <a:ext uri="{FF2B5EF4-FFF2-40B4-BE49-F238E27FC236}">
                  <a16:creationId xmlns:a16="http://schemas.microsoft.com/office/drawing/2014/main" id="{0483E762-F144-4A0C-886F-C3232366C6FD}"/>
                </a:ext>
              </a:extLst>
            </p:cNvPr>
            <p:cNvSpPr/>
            <p:nvPr/>
          </p:nvSpPr>
          <p:spPr>
            <a:xfrm>
              <a:off x="445521" y="993157"/>
              <a:ext cx="0" cy="1978635"/>
            </a:xfrm>
            <a:prstGeom prst="line">
              <a:avLst/>
            </a:prstGeom>
            <a:noFill/>
            <a:ln w="12700" cap="flat" cmpd="sng" algn="ctr">
              <a:solidFill>
                <a:schemeClr val="accent4">
                  <a:hueOff val="0"/>
                  <a:satOff val="0"/>
                  <a:lumOff val="0"/>
                  <a:alphaOff val="0"/>
                </a:schemeClr>
              </a:solidFill>
              <a:prstDash val="dash"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234FE9A-76C8-4FC5-9E73-46282EC34130}"/>
                </a:ext>
              </a:extLst>
            </p:cNvPr>
            <p:cNvSpPr/>
            <p:nvPr/>
          </p:nvSpPr>
          <p:spPr>
            <a:xfrm>
              <a:off x="380542" y="2909224"/>
              <a:ext cx="125135" cy="125135"/>
            </a:xfrm>
            <a:prstGeom prst="ellipse">
              <a:avLst/>
            </a:prstGeom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ln w="635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83C0714-374B-4AE4-8BF6-9181BE393245}"/>
              </a:ext>
            </a:extLst>
          </p:cNvPr>
          <p:cNvSpPr/>
          <p:nvPr/>
        </p:nvSpPr>
        <p:spPr>
          <a:xfrm>
            <a:off x="2015538" y="4462193"/>
            <a:ext cx="6978237" cy="1715150"/>
          </a:xfrm>
          <a:custGeom>
            <a:avLst/>
            <a:gdLst>
              <a:gd name="connsiteX0" fmla="*/ 0 w 3726502"/>
              <a:gd name="connsiteY0" fmla="*/ 0 h 1978635"/>
              <a:gd name="connsiteX1" fmla="*/ 3726502 w 3726502"/>
              <a:gd name="connsiteY1" fmla="*/ 0 h 1978635"/>
              <a:gd name="connsiteX2" fmla="*/ 3726502 w 3726502"/>
              <a:gd name="connsiteY2" fmla="*/ 1978635 h 1978635"/>
              <a:gd name="connsiteX3" fmla="*/ 0 w 3726502"/>
              <a:gd name="connsiteY3" fmla="*/ 1978635 h 1978635"/>
              <a:gd name="connsiteX4" fmla="*/ 0 w 3726502"/>
              <a:gd name="connsiteY4" fmla="*/ 0 h 197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6502" h="1978635">
                <a:moveTo>
                  <a:pt x="0" y="0"/>
                </a:moveTo>
                <a:lnTo>
                  <a:pt x="3726502" y="0"/>
                </a:lnTo>
                <a:lnTo>
                  <a:pt x="3726502" y="1978635"/>
                </a:lnTo>
                <a:lnTo>
                  <a:pt x="0" y="19786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42875" rIns="0" bIns="95250" numCol="1" spcCol="1270" anchor="ctr" anchorCtr="0">
            <a:noAutofit/>
          </a:bodyPr>
          <a:lstStyle/>
          <a:p>
            <a:pPr marL="342900" lvl="1" indent="-3429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b="1" kern="1200" dirty="0">
                <a:latin typeface="Arial" panose="020B0604020202020204" pitchFamily="34" charset="0"/>
                <a:cs typeface="Arial" panose="020B0604020202020204" pitchFamily="34" charset="0"/>
              </a:rPr>
              <a:t>Human Formation: The Basis of All Priestly Formation</a:t>
            </a:r>
          </a:p>
          <a:p>
            <a:pPr marL="342900" lvl="1" indent="-3429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b="1" kern="1200" dirty="0">
                <a:latin typeface="Arial" panose="020B0604020202020204" pitchFamily="34" charset="0"/>
                <a:cs typeface="Arial" panose="020B0604020202020204" pitchFamily="34" charset="0"/>
              </a:rPr>
              <a:t>Affective &amp; Sexual Maturity (Responsible Love)</a:t>
            </a:r>
          </a:p>
          <a:p>
            <a:pPr lvl="0" defTabSz="666750">
              <a:lnSpc>
                <a:spcPct val="90000"/>
              </a:lnSpc>
              <a:spcBef>
                <a:spcPts val="600"/>
              </a:spcBef>
              <a:spcAft>
                <a:spcPct val="35000"/>
              </a:spcAft>
            </a:pPr>
            <a:r>
              <a:rPr lang="en-US" b="1" i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Pastores</a:t>
            </a:r>
            <a:r>
              <a:rPr lang="en-US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Dabo</a:t>
            </a:r>
            <a:r>
              <a:rPr lang="en-US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Vobis</a:t>
            </a:r>
            <a:r>
              <a:rPr lang="en-US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43-44. </a:t>
            </a:r>
            <a:r>
              <a:rPr lang="en-US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H.H. Pope S. John Paul II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D11CB39-A79F-4EB9-9D04-9BEC982C3948}"/>
              </a:ext>
            </a:extLst>
          </p:cNvPr>
          <p:cNvSpPr/>
          <p:nvPr/>
        </p:nvSpPr>
        <p:spPr>
          <a:xfrm>
            <a:off x="2015538" y="6000803"/>
            <a:ext cx="3726502" cy="603364"/>
          </a:xfrm>
          <a:custGeom>
            <a:avLst/>
            <a:gdLst>
              <a:gd name="connsiteX0" fmla="*/ 0 w 3726502"/>
              <a:gd name="connsiteY0" fmla="*/ 0 h 695196"/>
              <a:gd name="connsiteX1" fmla="*/ 3726502 w 3726502"/>
              <a:gd name="connsiteY1" fmla="*/ 0 h 695196"/>
              <a:gd name="connsiteX2" fmla="*/ 3726502 w 3726502"/>
              <a:gd name="connsiteY2" fmla="*/ 695196 h 695196"/>
              <a:gd name="connsiteX3" fmla="*/ 0 w 3726502"/>
              <a:gd name="connsiteY3" fmla="*/ 695196 h 695196"/>
              <a:gd name="connsiteX4" fmla="*/ 0 w 3726502"/>
              <a:gd name="connsiteY4" fmla="*/ 0 h 69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6502" h="695196">
                <a:moveTo>
                  <a:pt x="0" y="0"/>
                </a:moveTo>
                <a:lnTo>
                  <a:pt x="3726502" y="0"/>
                </a:lnTo>
                <a:lnTo>
                  <a:pt x="3726502" y="695196"/>
                </a:lnTo>
                <a:lnTo>
                  <a:pt x="0" y="6951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127000" bIns="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2400" kern="1200" dirty="0"/>
              <a:t>1992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D78138F-06C7-4F5B-AD22-B6B3321B86AA}"/>
              </a:ext>
            </a:extLst>
          </p:cNvPr>
          <p:cNvGrpSpPr/>
          <p:nvPr/>
        </p:nvGrpSpPr>
        <p:grpSpPr>
          <a:xfrm>
            <a:off x="1298002" y="4357196"/>
            <a:ext cx="561396" cy="2318959"/>
            <a:chOff x="2383852" y="3382198"/>
            <a:chExt cx="561396" cy="2622984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F0ACF6B6-4FD9-4F76-AAE1-F95850E81ED3}"/>
                </a:ext>
              </a:extLst>
            </p:cNvPr>
            <p:cNvSpPr/>
            <p:nvPr/>
          </p:nvSpPr>
          <p:spPr>
            <a:xfrm rot="18900000">
              <a:off x="2383852" y="5401968"/>
              <a:ext cx="561396" cy="603214"/>
            </a:xfrm>
            <a:prstGeom prst="teardrop">
              <a:avLst>
                <a:gd name="adj" fmla="val 115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hueOff val="4900445"/>
                <a:satOff val="-20388"/>
                <a:lumOff val="4804"/>
                <a:alphaOff val="0"/>
              </a:schemeClr>
            </a:lnRef>
            <a:fillRef idx="1">
              <a:schemeClr val="accent4">
                <a:hueOff val="4900445"/>
                <a:satOff val="-20388"/>
                <a:lumOff val="4804"/>
                <a:alphaOff val="0"/>
              </a:schemeClr>
            </a:fillRef>
            <a:effectRef idx="2">
              <a:schemeClr val="accent4"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5F6B76A-23E3-406F-A34F-2E1242CA8BD0}"/>
                </a:ext>
              </a:extLst>
            </p:cNvPr>
            <p:cNvSpPr/>
            <p:nvPr/>
          </p:nvSpPr>
          <p:spPr>
            <a:xfrm>
              <a:off x="2483538" y="5390656"/>
              <a:ext cx="412062" cy="571521"/>
            </a:xfrm>
            <a:prstGeom prst="ellipse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Straight Connector 21">
              <a:extLst>
                <a:ext uri="{FF2B5EF4-FFF2-40B4-BE49-F238E27FC236}">
                  <a16:creationId xmlns:a16="http://schemas.microsoft.com/office/drawing/2014/main" id="{92BF2246-0183-485A-8EF6-EC6A9D96B47A}"/>
                </a:ext>
              </a:extLst>
            </p:cNvPr>
            <p:cNvSpPr/>
            <p:nvPr/>
          </p:nvSpPr>
          <p:spPr>
            <a:xfrm>
              <a:off x="2674717" y="3444766"/>
              <a:ext cx="0" cy="1978635"/>
            </a:xfrm>
            <a:prstGeom prst="line">
              <a:avLst/>
            </a:prstGeom>
            <a:noFill/>
            <a:ln w="12700" cap="flat" cmpd="sng" algn="ctr">
              <a:solidFill>
                <a:schemeClr val="accent4">
                  <a:hueOff val="4900445"/>
                  <a:satOff val="-20388"/>
                  <a:lumOff val="4804"/>
                  <a:alphaOff val="0"/>
                </a:schemeClr>
              </a:solidFill>
              <a:prstDash val="dash"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55EF98E-9CF4-4F4D-9FF3-36415DFAA002}"/>
                </a:ext>
              </a:extLst>
            </p:cNvPr>
            <p:cNvSpPr/>
            <p:nvPr/>
          </p:nvSpPr>
          <p:spPr>
            <a:xfrm>
              <a:off x="2609737" y="3382198"/>
              <a:ext cx="125135" cy="125135"/>
            </a:xfrm>
            <a:prstGeom prst="ellipse">
              <a:avLst/>
            </a:prstGeom>
            <a:solidFill>
              <a:schemeClr val="accent4">
                <a:hueOff val="4900445"/>
                <a:satOff val="-20388"/>
                <a:lumOff val="4804"/>
                <a:alphaOff val="0"/>
              </a:schemeClr>
            </a:solidFill>
            <a:ln w="635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7D459A5-4C56-4A33-8083-FA899453AE0F}"/>
              </a:ext>
            </a:extLst>
          </p:cNvPr>
          <p:cNvSpPr/>
          <p:nvPr/>
        </p:nvSpPr>
        <p:spPr>
          <a:xfrm>
            <a:off x="5598628" y="952782"/>
            <a:ext cx="3395147" cy="3023132"/>
          </a:xfrm>
          <a:custGeom>
            <a:avLst/>
            <a:gdLst>
              <a:gd name="connsiteX0" fmla="*/ 0 w 3726502"/>
              <a:gd name="connsiteY0" fmla="*/ 0 h 1978635"/>
              <a:gd name="connsiteX1" fmla="*/ 3726502 w 3726502"/>
              <a:gd name="connsiteY1" fmla="*/ 0 h 1978635"/>
              <a:gd name="connsiteX2" fmla="*/ 3726502 w 3726502"/>
              <a:gd name="connsiteY2" fmla="*/ 1978635 h 1978635"/>
              <a:gd name="connsiteX3" fmla="*/ 0 w 3726502"/>
              <a:gd name="connsiteY3" fmla="*/ 1978635 h 1978635"/>
              <a:gd name="connsiteX4" fmla="*/ 0 w 3726502"/>
              <a:gd name="connsiteY4" fmla="*/ 0 h 197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6502" h="1978635">
                <a:moveTo>
                  <a:pt x="0" y="0"/>
                </a:moveTo>
                <a:lnTo>
                  <a:pt x="3726502" y="0"/>
                </a:lnTo>
                <a:lnTo>
                  <a:pt x="3726502" y="1978635"/>
                </a:lnTo>
                <a:lnTo>
                  <a:pt x="0" y="19786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5250" rIns="95250" bIns="142875" numCol="1" spcCol="1270" anchor="t" anchorCtr="0">
            <a:noAutofit/>
          </a:bodyPr>
          <a:lstStyle/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i="1" kern="1200" dirty="0">
                <a:latin typeface="Arial" panose="020B0604020202020204" pitchFamily="34" charset="0"/>
                <a:cs typeface="Arial" panose="020B0604020202020204" pitchFamily="34" charset="0"/>
              </a:rPr>
              <a:t>Ratio </a:t>
            </a:r>
            <a:r>
              <a:rPr lang="en-US" b="1" i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Fundamentalis</a:t>
            </a:r>
            <a:r>
              <a:rPr lang="en-US" b="1" i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Institutionis</a:t>
            </a:r>
            <a:r>
              <a:rPr lang="en-US" b="1" i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Sacerdotalis</a:t>
            </a:r>
            <a:r>
              <a:rPr lang="en-US" b="1" i="1" kern="1200" dirty="0">
                <a:latin typeface="Arial" panose="020B0604020202020204" pitchFamily="34" charset="0"/>
                <a:cs typeface="Arial" panose="020B0604020202020204" pitchFamily="34" charset="0"/>
              </a:rPr>
              <a:t>, III.a.28-29. </a:t>
            </a:r>
            <a:r>
              <a:rPr lang="en-US" i="1" kern="1200" dirty="0">
                <a:latin typeface="Arial" panose="020B0604020202020204" pitchFamily="34" charset="0"/>
                <a:cs typeface="Arial" panose="020B0604020202020204" pitchFamily="34" charset="0"/>
              </a:rPr>
              <a:t>Congregation for the Clergy</a:t>
            </a:r>
          </a:p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600" i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600" i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b="1" kern="1200" dirty="0">
                <a:latin typeface="Arial" panose="020B0604020202020204" pitchFamily="34" charset="0"/>
                <a:cs typeface="Arial" panose="020B0604020202020204" pitchFamily="34" charset="0"/>
              </a:rPr>
              <a:t>The Subject of Formation: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1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b="1" kern="1200" dirty="0">
                <a:latin typeface="Arial" panose="020B0604020202020204" pitchFamily="34" charset="0"/>
                <a:cs typeface="Arial" panose="020B0604020202020204" pitchFamily="34" charset="0"/>
              </a:rPr>
              <a:t> integration of humanity  and spirituality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847EACF-CB9A-4D2B-A1A6-9B53FD99B84F}"/>
              </a:ext>
            </a:extLst>
          </p:cNvPr>
          <p:cNvSpPr/>
          <p:nvPr/>
        </p:nvSpPr>
        <p:spPr>
          <a:xfrm>
            <a:off x="5598628" y="257586"/>
            <a:ext cx="2769936" cy="695196"/>
          </a:xfrm>
          <a:custGeom>
            <a:avLst/>
            <a:gdLst>
              <a:gd name="connsiteX0" fmla="*/ 0 w 3726502"/>
              <a:gd name="connsiteY0" fmla="*/ 0 h 695196"/>
              <a:gd name="connsiteX1" fmla="*/ 3726502 w 3726502"/>
              <a:gd name="connsiteY1" fmla="*/ 0 h 695196"/>
              <a:gd name="connsiteX2" fmla="*/ 3726502 w 3726502"/>
              <a:gd name="connsiteY2" fmla="*/ 695196 h 695196"/>
              <a:gd name="connsiteX3" fmla="*/ 0 w 3726502"/>
              <a:gd name="connsiteY3" fmla="*/ 695196 h 695196"/>
              <a:gd name="connsiteX4" fmla="*/ 0 w 3726502"/>
              <a:gd name="connsiteY4" fmla="*/ 0 h 69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6502" h="695196">
                <a:moveTo>
                  <a:pt x="0" y="0"/>
                </a:moveTo>
                <a:lnTo>
                  <a:pt x="3726502" y="0"/>
                </a:lnTo>
                <a:lnTo>
                  <a:pt x="3726502" y="695196"/>
                </a:lnTo>
                <a:lnTo>
                  <a:pt x="0" y="6951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127000" bIns="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2400" kern="1200" dirty="0"/>
              <a:t>2016</a:t>
            </a:r>
          </a:p>
        </p:txBody>
      </p:sp>
      <p:sp>
        <p:nvSpPr>
          <p:cNvPr id="24" name="Teardrop 23">
            <a:extLst>
              <a:ext uri="{FF2B5EF4-FFF2-40B4-BE49-F238E27FC236}">
                <a16:creationId xmlns:a16="http://schemas.microsoft.com/office/drawing/2014/main" id="{3F179D5C-A1EA-4946-B23A-EA93F0925D92}"/>
              </a:ext>
            </a:extLst>
          </p:cNvPr>
          <p:cNvSpPr/>
          <p:nvPr/>
        </p:nvSpPr>
        <p:spPr>
          <a:xfrm rot="8100000">
            <a:off x="4876092" y="587815"/>
            <a:ext cx="491577" cy="714354"/>
          </a:xfrm>
          <a:prstGeom prst="teardrop">
            <a:avLst>
              <a:gd name="adj" fmla="val 115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4">
              <a:hueOff val="9800891"/>
              <a:satOff val="-40777"/>
              <a:lumOff val="9608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2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7410D30-C714-40CE-BD12-49F5C3E9F449}"/>
              </a:ext>
            </a:extLst>
          </p:cNvPr>
          <p:cNvSpPr/>
          <p:nvPr/>
        </p:nvSpPr>
        <p:spPr>
          <a:xfrm>
            <a:off x="4930702" y="667174"/>
            <a:ext cx="382357" cy="555637"/>
          </a:xfrm>
          <a:prstGeom prst="ellipse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Straight Connector 27">
            <a:extLst>
              <a:ext uri="{FF2B5EF4-FFF2-40B4-BE49-F238E27FC236}">
                <a16:creationId xmlns:a16="http://schemas.microsoft.com/office/drawing/2014/main" id="{7C8858DC-E8AB-48E5-BC01-49EE984C068B}"/>
              </a:ext>
            </a:extLst>
          </p:cNvPr>
          <p:cNvSpPr/>
          <p:nvPr/>
        </p:nvSpPr>
        <p:spPr>
          <a:xfrm>
            <a:off x="5179031" y="1450118"/>
            <a:ext cx="0" cy="2875329"/>
          </a:xfrm>
          <a:prstGeom prst="line">
            <a:avLst/>
          </a:prstGeom>
          <a:noFill/>
          <a:ln w="12700" cap="flat" cmpd="sng" algn="ctr">
            <a:solidFill>
              <a:schemeClr val="accent4">
                <a:hueOff val="9800891"/>
                <a:satOff val="-40777"/>
                <a:lumOff val="9608"/>
                <a:alphaOff val="0"/>
              </a:schemeClr>
            </a:solidFill>
            <a:prstDash val="dash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4450F9-7F9B-4CAB-AFCE-681A6CDB0C38}"/>
              </a:ext>
            </a:extLst>
          </p:cNvPr>
          <p:cNvSpPr/>
          <p:nvPr/>
        </p:nvSpPr>
        <p:spPr>
          <a:xfrm>
            <a:off x="5114051" y="4234523"/>
            <a:ext cx="125135" cy="181845"/>
          </a:xfrm>
          <a:prstGeom prst="ellipse">
            <a:avLst/>
          </a:prstGeom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ln w="63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250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8873FD0-8134-4306-8E3E-BB8F73E8324E}"/>
              </a:ext>
            </a:extLst>
          </p:cNvPr>
          <p:cNvSpPr txBox="1"/>
          <p:nvPr/>
        </p:nvSpPr>
        <p:spPr>
          <a:xfrm>
            <a:off x="204333" y="194774"/>
            <a:ext cx="4031487" cy="584775"/>
          </a:xfrm>
          <a:prstGeom prst="rect">
            <a:avLst/>
          </a:prstGeom>
          <a:effectLst>
            <a:softEdge rad="381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200" dirty="0"/>
              <a:t>Maturity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C83307ED-1CFE-46AF-923A-51BC4DF9A5A5}"/>
              </a:ext>
            </a:extLst>
          </p:cNvPr>
          <p:cNvSpPr/>
          <p:nvPr/>
        </p:nvSpPr>
        <p:spPr>
          <a:xfrm>
            <a:off x="416870" y="6277974"/>
            <a:ext cx="8310262" cy="530237"/>
          </a:xfrm>
          <a:prstGeom prst="roundRect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Christian Identity – prayer life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69D5F7E-B322-4641-B647-0D5FDD05BDCA}"/>
              </a:ext>
            </a:extLst>
          </p:cNvPr>
          <p:cNvGrpSpPr/>
          <p:nvPr/>
        </p:nvGrpSpPr>
        <p:grpSpPr>
          <a:xfrm>
            <a:off x="1738978" y="898122"/>
            <a:ext cx="5666044" cy="296973"/>
            <a:chOff x="488952" y="1369999"/>
            <a:chExt cx="8042666" cy="334070"/>
          </a:xfrm>
        </p:grpSpPr>
        <p:sp>
          <p:nvSpPr>
            <p:cNvPr id="50" name="Arrow: Chevron 49">
              <a:extLst>
                <a:ext uri="{FF2B5EF4-FFF2-40B4-BE49-F238E27FC236}">
                  <a16:creationId xmlns:a16="http://schemas.microsoft.com/office/drawing/2014/main" id="{A0DF62BE-AE98-4135-942C-DDA808F11714}"/>
                </a:ext>
              </a:extLst>
            </p:cNvPr>
            <p:cNvSpPr/>
            <p:nvPr/>
          </p:nvSpPr>
          <p:spPr>
            <a:xfrm rot="16200000">
              <a:off x="1800218" y="1330252"/>
              <a:ext cx="334067" cy="413567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Arrow: Chevron 56">
              <a:extLst>
                <a:ext uri="{FF2B5EF4-FFF2-40B4-BE49-F238E27FC236}">
                  <a16:creationId xmlns:a16="http://schemas.microsoft.com/office/drawing/2014/main" id="{7FF3788B-5778-4528-9C2E-B267310FA071}"/>
                </a:ext>
              </a:extLst>
            </p:cNvPr>
            <p:cNvSpPr/>
            <p:nvPr/>
          </p:nvSpPr>
          <p:spPr>
            <a:xfrm rot="16200000">
              <a:off x="2435976" y="1330251"/>
              <a:ext cx="334067" cy="413567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Arrow: Chevron 57">
              <a:extLst>
                <a:ext uri="{FF2B5EF4-FFF2-40B4-BE49-F238E27FC236}">
                  <a16:creationId xmlns:a16="http://schemas.microsoft.com/office/drawing/2014/main" id="{A550EE7D-80EC-4730-9F06-26E196E787F0}"/>
                </a:ext>
              </a:extLst>
            </p:cNvPr>
            <p:cNvSpPr/>
            <p:nvPr/>
          </p:nvSpPr>
          <p:spPr>
            <a:xfrm rot="16200000">
              <a:off x="3071734" y="1330252"/>
              <a:ext cx="334067" cy="413567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Arrow: Chevron 58">
              <a:extLst>
                <a:ext uri="{FF2B5EF4-FFF2-40B4-BE49-F238E27FC236}">
                  <a16:creationId xmlns:a16="http://schemas.microsoft.com/office/drawing/2014/main" id="{97BA8E77-9044-4A45-AF30-6BB4BFF4F766}"/>
                </a:ext>
              </a:extLst>
            </p:cNvPr>
            <p:cNvSpPr/>
            <p:nvPr/>
          </p:nvSpPr>
          <p:spPr>
            <a:xfrm rot="16200000">
              <a:off x="3707492" y="1330252"/>
              <a:ext cx="334067" cy="413567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Arrow: Chevron 59">
              <a:extLst>
                <a:ext uri="{FF2B5EF4-FFF2-40B4-BE49-F238E27FC236}">
                  <a16:creationId xmlns:a16="http://schemas.microsoft.com/office/drawing/2014/main" id="{CC6C88D0-7B2A-4429-B3B6-973CDBEF66D2}"/>
                </a:ext>
              </a:extLst>
            </p:cNvPr>
            <p:cNvSpPr/>
            <p:nvPr/>
          </p:nvSpPr>
          <p:spPr>
            <a:xfrm rot="16200000">
              <a:off x="4343250" y="1330251"/>
              <a:ext cx="334067" cy="413567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Arrow: Chevron 73">
              <a:extLst>
                <a:ext uri="{FF2B5EF4-FFF2-40B4-BE49-F238E27FC236}">
                  <a16:creationId xmlns:a16="http://schemas.microsoft.com/office/drawing/2014/main" id="{067F4FAD-6D74-49FA-883B-29DE78CC5E16}"/>
                </a:ext>
              </a:extLst>
            </p:cNvPr>
            <p:cNvSpPr/>
            <p:nvPr/>
          </p:nvSpPr>
          <p:spPr>
            <a:xfrm rot="16200000">
              <a:off x="4979008" y="1330251"/>
              <a:ext cx="334067" cy="413567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Arrow: Chevron 74">
              <a:extLst>
                <a:ext uri="{FF2B5EF4-FFF2-40B4-BE49-F238E27FC236}">
                  <a16:creationId xmlns:a16="http://schemas.microsoft.com/office/drawing/2014/main" id="{60C8634F-F9EA-4E8D-BE22-757D66E1A209}"/>
                </a:ext>
              </a:extLst>
            </p:cNvPr>
            <p:cNvSpPr/>
            <p:nvPr/>
          </p:nvSpPr>
          <p:spPr>
            <a:xfrm rot="16200000">
              <a:off x="5614766" y="1330251"/>
              <a:ext cx="334067" cy="413567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Arrow: Chevron 75">
              <a:extLst>
                <a:ext uri="{FF2B5EF4-FFF2-40B4-BE49-F238E27FC236}">
                  <a16:creationId xmlns:a16="http://schemas.microsoft.com/office/drawing/2014/main" id="{7664A434-B0C6-43DF-BC43-9E3ED41C8592}"/>
                </a:ext>
              </a:extLst>
            </p:cNvPr>
            <p:cNvSpPr/>
            <p:nvPr/>
          </p:nvSpPr>
          <p:spPr>
            <a:xfrm rot="16200000">
              <a:off x="6250524" y="1330251"/>
              <a:ext cx="334067" cy="413567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Arrow: Chevron 76">
              <a:extLst>
                <a:ext uri="{FF2B5EF4-FFF2-40B4-BE49-F238E27FC236}">
                  <a16:creationId xmlns:a16="http://schemas.microsoft.com/office/drawing/2014/main" id="{AD365636-EDCD-4A4F-86A1-5919D84D7438}"/>
                </a:ext>
              </a:extLst>
            </p:cNvPr>
            <p:cNvSpPr/>
            <p:nvPr/>
          </p:nvSpPr>
          <p:spPr>
            <a:xfrm rot="16200000">
              <a:off x="6886282" y="1330251"/>
              <a:ext cx="334067" cy="413567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Arrow: Chevron 77">
              <a:extLst>
                <a:ext uri="{FF2B5EF4-FFF2-40B4-BE49-F238E27FC236}">
                  <a16:creationId xmlns:a16="http://schemas.microsoft.com/office/drawing/2014/main" id="{19B72D02-6A09-48D6-B6FD-2DB78D3DF5F0}"/>
                </a:ext>
              </a:extLst>
            </p:cNvPr>
            <p:cNvSpPr/>
            <p:nvPr/>
          </p:nvSpPr>
          <p:spPr>
            <a:xfrm rot="16200000">
              <a:off x="7522040" y="1330251"/>
              <a:ext cx="334067" cy="413567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Arrow: Chevron 80">
              <a:extLst>
                <a:ext uri="{FF2B5EF4-FFF2-40B4-BE49-F238E27FC236}">
                  <a16:creationId xmlns:a16="http://schemas.microsoft.com/office/drawing/2014/main" id="{AE11F4E0-F405-480E-90CE-5165F90DF92E}"/>
                </a:ext>
              </a:extLst>
            </p:cNvPr>
            <p:cNvSpPr/>
            <p:nvPr/>
          </p:nvSpPr>
          <p:spPr>
            <a:xfrm rot="16200000">
              <a:off x="8157801" y="1330250"/>
              <a:ext cx="334067" cy="413567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" name="Arrow: Chevron 81">
              <a:extLst>
                <a:ext uri="{FF2B5EF4-FFF2-40B4-BE49-F238E27FC236}">
                  <a16:creationId xmlns:a16="http://schemas.microsoft.com/office/drawing/2014/main" id="{11249312-F116-47B7-9B5E-F3E556141188}"/>
                </a:ext>
              </a:extLst>
            </p:cNvPr>
            <p:cNvSpPr/>
            <p:nvPr/>
          </p:nvSpPr>
          <p:spPr>
            <a:xfrm rot="16200000">
              <a:off x="528702" y="1330249"/>
              <a:ext cx="334067" cy="413567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" name="Arrow: Chevron 82">
              <a:extLst>
                <a:ext uri="{FF2B5EF4-FFF2-40B4-BE49-F238E27FC236}">
                  <a16:creationId xmlns:a16="http://schemas.microsoft.com/office/drawing/2014/main" id="{A564CF41-DE32-4898-A6B0-DF2C05E784B4}"/>
                </a:ext>
              </a:extLst>
            </p:cNvPr>
            <p:cNvSpPr/>
            <p:nvPr/>
          </p:nvSpPr>
          <p:spPr>
            <a:xfrm rot="16200000">
              <a:off x="1164460" y="1330249"/>
              <a:ext cx="334067" cy="413567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Left Brace 11">
            <a:extLst>
              <a:ext uri="{FF2B5EF4-FFF2-40B4-BE49-F238E27FC236}">
                <a16:creationId xmlns:a16="http://schemas.microsoft.com/office/drawing/2014/main" id="{9C721DC7-D02C-408C-A742-1A7228B06C44}"/>
              </a:ext>
            </a:extLst>
          </p:cNvPr>
          <p:cNvSpPr/>
          <p:nvPr/>
        </p:nvSpPr>
        <p:spPr>
          <a:xfrm rot="16200000">
            <a:off x="4374607" y="-1993722"/>
            <a:ext cx="394787" cy="8874109"/>
          </a:xfrm>
          <a:prstGeom prst="leftBrace">
            <a:avLst>
              <a:gd name="adj1" fmla="val 8333"/>
              <a:gd name="adj2" fmla="val 49807"/>
            </a:avLst>
          </a:prstGeom>
          <a:ln w="508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8D6325-042B-4293-888E-0E51059352A6}"/>
              </a:ext>
            </a:extLst>
          </p:cNvPr>
          <p:cNvSpPr txBox="1"/>
          <p:nvPr/>
        </p:nvSpPr>
        <p:spPr>
          <a:xfrm>
            <a:off x="536301" y="4379343"/>
            <a:ext cx="2410039" cy="138499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Personality </a:t>
            </a:r>
          </a:p>
          <a:p>
            <a:pPr algn="ctr"/>
            <a:r>
              <a:rPr lang="en-US" sz="2800" dirty="0"/>
              <a:t>Traits &amp;  Temperament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74114-18F1-42BA-A6AE-885237822E2C}"/>
              </a:ext>
            </a:extLst>
          </p:cNvPr>
          <p:cNvSpPr txBox="1"/>
          <p:nvPr/>
        </p:nvSpPr>
        <p:spPr>
          <a:xfrm>
            <a:off x="3676511" y="4379343"/>
            <a:ext cx="2289976" cy="138499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Personal </a:t>
            </a:r>
          </a:p>
          <a:p>
            <a:pPr algn="ctr"/>
            <a:r>
              <a:rPr lang="en-US" sz="2800" dirty="0"/>
              <a:t>History Relationships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3967C9-A37D-4277-BF5E-FBEEEE2C103A}"/>
              </a:ext>
            </a:extLst>
          </p:cNvPr>
          <p:cNvSpPr txBox="1"/>
          <p:nvPr/>
        </p:nvSpPr>
        <p:spPr>
          <a:xfrm>
            <a:off x="6696658" y="4379343"/>
            <a:ext cx="1911041" cy="138499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“Self-Talk”</a:t>
            </a:r>
          </a:p>
          <a:p>
            <a:pPr algn="ctr"/>
            <a:r>
              <a:rPr lang="en-US" sz="2800" dirty="0"/>
              <a:t>Decisions</a:t>
            </a:r>
          </a:p>
          <a:p>
            <a:pPr algn="ctr"/>
            <a:r>
              <a:rPr lang="en-US" sz="2800" dirty="0"/>
              <a:t>Actions</a:t>
            </a:r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00F07592-AE8D-4E7E-9FF5-D226E203147E}"/>
              </a:ext>
            </a:extLst>
          </p:cNvPr>
          <p:cNvSpPr/>
          <p:nvPr/>
        </p:nvSpPr>
        <p:spPr>
          <a:xfrm>
            <a:off x="2981283" y="4874446"/>
            <a:ext cx="660285" cy="394788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Left-Right 48">
            <a:extLst>
              <a:ext uri="{FF2B5EF4-FFF2-40B4-BE49-F238E27FC236}">
                <a16:creationId xmlns:a16="http://schemas.microsoft.com/office/drawing/2014/main" id="{87029519-D6DA-47BA-AA03-1D5822130DF4}"/>
              </a:ext>
            </a:extLst>
          </p:cNvPr>
          <p:cNvSpPr/>
          <p:nvPr/>
        </p:nvSpPr>
        <p:spPr>
          <a:xfrm>
            <a:off x="6001430" y="4874446"/>
            <a:ext cx="660285" cy="394788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3BCD3C-0A1F-4A3E-92C2-6E7FBDD4E215}"/>
              </a:ext>
            </a:extLst>
          </p:cNvPr>
          <p:cNvSpPr txBox="1"/>
          <p:nvPr/>
        </p:nvSpPr>
        <p:spPr>
          <a:xfrm>
            <a:off x="771099" y="2968329"/>
            <a:ext cx="7601802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Development of Affectivity &amp; Interiority</a:t>
            </a:r>
          </a:p>
        </p:txBody>
      </p:sp>
      <p:sp>
        <p:nvSpPr>
          <p:cNvPr id="52" name="Left Brace 51">
            <a:extLst>
              <a:ext uri="{FF2B5EF4-FFF2-40B4-BE49-F238E27FC236}">
                <a16:creationId xmlns:a16="http://schemas.microsoft.com/office/drawing/2014/main" id="{FE2365C5-8E46-4DE3-B1ED-059E8938B24C}"/>
              </a:ext>
            </a:extLst>
          </p:cNvPr>
          <p:cNvSpPr/>
          <p:nvPr/>
        </p:nvSpPr>
        <p:spPr>
          <a:xfrm rot="5400000">
            <a:off x="4381241" y="-234643"/>
            <a:ext cx="394787" cy="8748600"/>
          </a:xfrm>
          <a:prstGeom prst="leftBrace">
            <a:avLst>
              <a:gd name="adj1" fmla="val 8333"/>
              <a:gd name="adj2" fmla="val 49807"/>
            </a:avLst>
          </a:prstGeom>
          <a:ln w="508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0DBA25-F489-46CD-86FB-188C3937EC84}"/>
              </a:ext>
            </a:extLst>
          </p:cNvPr>
          <p:cNvSpPr txBox="1"/>
          <p:nvPr/>
        </p:nvSpPr>
        <p:spPr>
          <a:xfrm>
            <a:off x="4235821" y="193495"/>
            <a:ext cx="4717114" cy="584775"/>
          </a:xfrm>
          <a:prstGeom prst="rect">
            <a:avLst/>
          </a:prstGeom>
          <a:effectLst>
            <a:softEdge rad="381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: Configuration to Christ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9BFC1A-273A-42AD-895C-452B1BBEAB98}"/>
              </a:ext>
            </a:extLst>
          </p:cNvPr>
          <p:cNvGrpSpPr/>
          <p:nvPr/>
        </p:nvGrpSpPr>
        <p:grpSpPr>
          <a:xfrm>
            <a:off x="1434656" y="5732208"/>
            <a:ext cx="6274687" cy="394789"/>
            <a:chOff x="1434656" y="5596760"/>
            <a:chExt cx="6274687" cy="530238"/>
          </a:xfrm>
        </p:grpSpPr>
        <p:sp>
          <p:nvSpPr>
            <p:cNvPr id="7" name="Arrow: Bent-Up 6">
              <a:extLst>
                <a:ext uri="{FF2B5EF4-FFF2-40B4-BE49-F238E27FC236}">
                  <a16:creationId xmlns:a16="http://schemas.microsoft.com/office/drawing/2014/main" id="{32D39858-C11C-48A3-B1EE-07E99FE293CF}"/>
                </a:ext>
              </a:extLst>
            </p:cNvPr>
            <p:cNvSpPr/>
            <p:nvPr/>
          </p:nvSpPr>
          <p:spPr>
            <a:xfrm>
              <a:off x="4572000" y="5596761"/>
              <a:ext cx="3137343" cy="530237"/>
            </a:xfrm>
            <a:prstGeom prst="bentUp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row: Bent-Up 31">
              <a:extLst>
                <a:ext uri="{FF2B5EF4-FFF2-40B4-BE49-F238E27FC236}">
                  <a16:creationId xmlns:a16="http://schemas.microsoft.com/office/drawing/2014/main" id="{2A33FAC3-0205-4777-A7AB-67CFF0C8C65B}"/>
                </a:ext>
              </a:extLst>
            </p:cNvPr>
            <p:cNvSpPr/>
            <p:nvPr/>
          </p:nvSpPr>
          <p:spPr>
            <a:xfrm flipH="1">
              <a:off x="1434656" y="5596760"/>
              <a:ext cx="3137343" cy="530237"/>
            </a:xfrm>
            <a:prstGeom prst="bentUp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4DEAAB0-8791-4839-87B1-7A570889408A}"/>
              </a:ext>
            </a:extLst>
          </p:cNvPr>
          <p:cNvSpPr txBox="1"/>
          <p:nvPr/>
        </p:nvSpPr>
        <p:spPr>
          <a:xfrm>
            <a:off x="90927" y="1283491"/>
            <a:ext cx="2418329" cy="10772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Emotional Intimacy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34ED1E-4908-412C-9B57-83F71CA4990A}"/>
              </a:ext>
            </a:extLst>
          </p:cNvPr>
          <p:cNvSpPr txBox="1"/>
          <p:nvPr/>
        </p:nvSpPr>
        <p:spPr>
          <a:xfrm>
            <a:off x="2429976" y="1529713"/>
            <a:ext cx="1787712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Sexuality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6F227E7-716C-441C-A5E0-AB5DCE67BB63}"/>
              </a:ext>
            </a:extLst>
          </p:cNvPr>
          <p:cNvSpPr txBox="1"/>
          <p:nvPr/>
        </p:nvSpPr>
        <p:spPr>
          <a:xfrm>
            <a:off x="5846840" y="1529713"/>
            <a:ext cx="1240081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Work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033B35-7062-4964-91F2-AAB59F4966C3}"/>
              </a:ext>
            </a:extLst>
          </p:cNvPr>
          <p:cNvSpPr txBox="1"/>
          <p:nvPr/>
        </p:nvSpPr>
        <p:spPr>
          <a:xfrm>
            <a:off x="4138408" y="1529713"/>
            <a:ext cx="1787712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Creativity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FFFF1B9-457D-4251-91F6-75B881D0F211}"/>
              </a:ext>
            </a:extLst>
          </p:cNvPr>
          <p:cNvSpPr txBox="1"/>
          <p:nvPr/>
        </p:nvSpPr>
        <p:spPr>
          <a:xfrm>
            <a:off x="6957130" y="1283491"/>
            <a:ext cx="2045433" cy="10772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Rest &amp; Recreation </a:t>
            </a:r>
          </a:p>
        </p:txBody>
      </p:sp>
    </p:spTree>
    <p:extLst>
      <p:ext uri="{BB962C8B-B14F-4D97-AF65-F5344CB8AC3E}">
        <p14:creationId xmlns:p14="http://schemas.microsoft.com/office/powerpoint/2010/main" val="297785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2" grpId="0" animBg="1"/>
      <p:bldP spid="12" grpId="0" animBg="1"/>
      <p:bldP spid="4" grpId="0" animBg="1"/>
      <p:bldP spid="5" grpId="0" animBg="1"/>
      <p:bldP spid="6" grpId="0" animBg="1"/>
      <p:bldP spid="15" grpId="0" animBg="1"/>
      <p:bldP spid="49" grpId="0" animBg="1"/>
      <p:bldP spid="17" grpId="0"/>
      <p:bldP spid="52" grpId="0" animBg="1"/>
      <p:bldP spid="29" grpId="0" animBg="1"/>
      <p:bldP spid="10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8D6325-042B-4293-888E-0E51059352A6}"/>
              </a:ext>
            </a:extLst>
          </p:cNvPr>
          <p:cNvSpPr txBox="1"/>
          <p:nvPr/>
        </p:nvSpPr>
        <p:spPr>
          <a:xfrm>
            <a:off x="14784" y="3896444"/>
            <a:ext cx="2410039" cy="138499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Traits &amp;  Temperament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74114-18F1-42BA-A6AE-885237822E2C}"/>
              </a:ext>
            </a:extLst>
          </p:cNvPr>
          <p:cNvSpPr txBox="1"/>
          <p:nvPr/>
        </p:nvSpPr>
        <p:spPr>
          <a:xfrm>
            <a:off x="2424823" y="4060179"/>
            <a:ext cx="1657211" cy="95410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History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2203465-68D8-4C71-9B29-97AD0F38B181}"/>
              </a:ext>
            </a:extLst>
          </p:cNvPr>
          <p:cNvSpPr/>
          <p:nvPr/>
        </p:nvSpPr>
        <p:spPr>
          <a:xfrm>
            <a:off x="633657" y="2138454"/>
            <a:ext cx="3257792" cy="123161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3967C9-A37D-4277-BF5E-FBEEEE2C103A}"/>
              </a:ext>
            </a:extLst>
          </p:cNvPr>
          <p:cNvSpPr txBox="1"/>
          <p:nvPr/>
        </p:nvSpPr>
        <p:spPr>
          <a:xfrm>
            <a:off x="633657" y="2246571"/>
            <a:ext cx="3257792" cy="95410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“Self-Talk,”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Decisions, Actions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873FD0-8134-4306-8E3E-BB8F73E8324E}"/>
              </a:ext>
            </a:extLst>
          </p:cNvPr>
          <p:cNvSpPr txBox="1"/>
          <p:nvPr/>
        </p:nvSpPr>
        <p:spPr>
          <a:xfrm>
            <a:off x="416870" y="394263"/>
            <a:ext cx="8310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We Intervene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C83307ED-1CFE-46AF-923A-51BC4DF9A5A5}"/>
              </a:ext>
            </a:extLst>
          </p:cNvPr>
          <p:cNvSpPr/>
          <p:nvPr/>
        </p:nvSpPr>
        <p:spPr>
          <a:xfrm>
            <a:off x="416870" y="6168790"/>
            <a:ext cx="8310262" cy="53023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Identity : Christian : Vocation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2BCAC8-0983-4396-A4DC-6127239674D7}"/>
              </a:ext>
            </a:extLst>
          </p:cNvPr>
          <p:cNvGrpSpPr/>
          <p:nvPr/>
        </p:nvGrpSpPr>
        <p:grpSpPr>
          <a:xfrm>
            <a:off x="6686056" y="2619568"/>
            <a:ext cx="2066993" cy="2115076"/>
            <a:chOff x="6686056" y="2619568"/>
            <a:chExt cx="2066993" cy="211507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177779B-B50C-434F-A9DA-A4CC1527FA87}"/>
                </a:ext>
              </a:extLst>
            </p:cNvPr>
            <p:cNvSpPr txBox="1"/>
            <p:nvPr/>
          </p:nvSpPr>
          <p:spPr>
            <a:xfrm rot="5400000">
              <a:off x="7119839" y="2808489"/>
              <a:ext cx="1477328" cy="178909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Spiritual Life &amp;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Ministry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02142BE-AE24-41AF-845D-9EDAAA5D818C}"/>
                </a:ext>
              </a:extLst>
            </p:cNvPr>
            <p:cNvCxnSpPr/>
            <p:nvPr/>
          </p:nvCxnSpPr>
          <p:spPr>
            <a:xfrm>
              <a:off x="6686056" y="2619568"/>
              <a:ext cx="0" cy="2115076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BA1EE4-CB20-424A-BBA4-3A969CAE2BC0}"/>
              </a:ext>
            </a:extLst>
          </p:cNvPr>
          <p:cNvGrpSpPr/>
          <p:nvPr/>
        </p:nvGrpSpPr>
        <p:grpSpPr>
          <a:xfrm>
            <a:off x="4345671" y="2619568"/>
            <a:ext cx="2028809" cy="2115076"/>
            <a:chOff x="4345671" y="2619568"/>
            <a:chExt cx="2028809" cy="211507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8164F5-89AC-4DFB-9319-DA35001A30BD}"/>
                </a:ext>
              </a:extLst>
            </p:cNvPr>
            <p:cNvSpPr txBox="1"/>
            <p:nvPr/>
          </p:nvSpPr>
          <p:spPr>
            <a:xfrm rot="5400000">
              <a:off x="4525826" y="2808489"/>
              <a:ext cx="1908215" cy="178909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Affective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&amp; Sexual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Maturity;</a:t>
              </a:r>
            </a:p>
            <a:p>
              <a:pPr lvl="0" algn="ctr" defTabSz="914400">
                <a:defRPr/>
              </a:pPr>
              <a:r>
                <a:rPr lang="en-US" sz="2800" b="1" dirty="0">
                  <a:solidFill>
                    <a:prstClr val="black"/>
                  </a:solidFill>
                </a:rPr>
                <a:t>Interiority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299BA57-0A8F-422F-AD5B-C5EEF99356FF}"/>
                </a:ext>
              </a:extLst>
            </p:cNvPr>
            <p:cNvCxnSpPr/>
            <p:nvPr/>
          </p:nvCxnSpPr>
          <p:spPr>
            <a:xfrm>
              <a:off x="4345671" y="2619568"/>
              <a:ext cx="0" cy="2115076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FD0030-E0D5-4C21-A9E9-07849B6AB26D}"/>
              </a:ext>
            </a:extLst>
          </p:cNvPr>
          <p:cNvCxnSpPr/>
          <p:nvPr/>
        </p:nvCxnSpPr>
        <p:spPr>
          <a:xfrm>
            <a:off x="228600" y="5676900"/>
            <a:ext cx="8581599" cy="0"/>
          </a:xfrm>
          <a:prstGeom prst="straightConnector1">
            <a:avLst/>
          </a:prstGeom>
          <a:ln w="98425">
            <a:solidFill>
              <a:srgbClr val="C0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ABE3E19-6E1E-41ED-A83A-4E0D7589D17B}"/>
              </a:ext>
            </a:extLst>
          </p:cNvPr>
          <p:cNvCxnSpPr>
            <a:endCxn id="4" idx="0"/>
          </p:cNvCxnSpPr>
          <p:nvPr/>
        </p:nvCxnSpPr>
        <p:spPr>
          <a:xfrm flipH="1">
            <a:off x="1219804" y="3487930"/>
            <a:ext cx="369904" cy="40851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3E81CEF-6247-42A6-90E6-30B6148B7D54}"/>
              </a:ext>
            </a:extLst>
          </p:cNvPr>
          <p:cNvCxnSpPr/>
          <p:nvPr/>
        </p:nvCxnSpPr>
        <p:spPr>
          <a:xfrm>
            <a:off x="2971800" y="3487930"/>
            <a:ext cx="281628" cy="57224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6743423-59C2-414A-82B7-79FCBFBC82F3}"/>
              </a:ext>
            </a:extLst>
          </p:cNvPr>
          <p:cNvCxnSpPr>
            <a:cxnSpLocks/>
          </p:cNvCxnSpPr>
          <p:nvPr/>
        </p:nvCxnSpPr>
        <p:spPr>
          <a:xfrm flipV="1">
            <a:off x="2107761" y="4560590"/>
            <a:ext cx="479332" cy="283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9C0E27D-C099-4437-AE18-5BB35BE33384}"/>
              </a:ext>
            </a:extLst>
          </p:cNvPr>
          <p:cNvCxnSpPr>
            <a:cxnSpLocks/>
          </p:cNvCxnSpPr>
          <p:nvPr/>
        </p:nvCxnSpPr>
        <p:spPr>
          <a:xfrm flipH="1" flipV="1">
            <a:off x="1404756" y="5281439"/>
            <a:ext cx="703006" cy="98510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82990D1-A06E-4DD1-850C-F9B857607B7C}"/>
              </a:ext>
            </a:extLst>
          </p:cNvPr>
          <p:cNvCxnSpPr>
            <a:cxnSpLocks/>
          </p:cNvCxnSpPr>
          <p:nvPr/>
        </p:nvCxnSpPr>
        <p:spPr>
          <a:xfrm flipV="1">
            <a:off x="2971800" y="5014286"/>
            <a:ext cx="140814" cy="125226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20D762C-C301-4C33-A039-AC1D0AC8186D}"/>
              </a:ext>
            </a:extLst>
          </p:cNvPr>
          <p:cNvCxnSpPr>
            <a:cxnSpLocks/>
            <a:endCxn id="48" idx="4"/>
          </p:cNvCxnSpPr>
          <p:nvPr/>
        </p:nvCxnSpPr>
        <p:spPr>
          <a:xfrm flipH="1" flipV="1">
            <a:off x="2262553" y="3370071"/>
            <a:ext cx="323564" cy="289647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3CBAD85-61AA-424A-AA28-8BC5A2B38299}"/>
              </a:ext>
            </a:extLst>
          </p:cNvPr>
          <p:cNvCxnSpPr>
            <a:cxnSpLocks/>
          </p:cNvCxnSpPr>
          <p:nvPr/>
        </p:nvCxnSpPr>
        <p:spPr>
          <a:xfrm>
            <a:off x="3253428" y="3200678"/>
            <a:ext cx="1427754" cy="1071071"/>
          </a:xfrm>
          <a:prstGeom prst="straightConnector1">
            <a:avLst/>
          </a:prstGeom>
          <a:ln w="4445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BF07D6-AD3C-40FD-B140-5CBB75981433}"/>
              </a:ext>
            </a:extLst>
          </p:cNvPr>
          <p:cNvCxnSpPr>
            <a:cxnSpLocks/>
          </p:cNvCxnSpPr>
          <p:nvPr/>
        </p:nvCxnSpPr>
        <p:spPr>
          <a:xfrm flipH="1">
            <a:off x="3361970" y="1196198"/>
            <a:ext cx="1933361" cy="929044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E78AAD6-EE05-4395-B449-CD0743342779}"/>
              </a:ext>
            </a:extLst>
          </p:cNvPr>
          <p:cNvSpPr txBox="1"/>
          <p:nvPr/>
        </p:nvSpPr>
        <p:spPr>
          <a:xfrm>
            <a:off x="5606527" y="1475087"/>
            <a:ext cx="3146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Team Approach</a:t>
            </a:r>
          </a:p>
        </p:txBody>
      </p:sp>
    </p:spTree>
    <p:extLst>
      <p:ext uri="{BB962C8B-B14F-4D97-AF65-F5344CB8AC3E}">
        <p14:creationId xmlns:p14="http://schemas.microsoft.com/office/powerpoint/2010/main" val="2822764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5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48" grpId="0" animBg="1"/>
      <p:bldP spid="6" grpId="0"/>
      <p:bldP spid="22" grpId="0"/>
      <p:bldP spid="7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7C28-DB59-4C79-9AF6-612DBAF1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4651"/>
            <a:ext cx="7886700" cy="82232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personal challenges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2B1EE3D-B2C9-4ACE-A5BF-4584D98AE0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1595"/>
          <a:stretch/>
        </p:blipFill>
        <p:spPr>
          <a:xfrm>
            <a:off x="20" y="10"/>
            <a:ext cx="9143980" cy="539590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EA1CCA-E48A-467C-94E6-A5F44673E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3799BDF-DD84-44AD-96E0-8ED7231D58BA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0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86" y="928049"/>
            <a:ext cx="3302036" cy="4968431"/>
          </a:xfrm>
        </p:spPr>
        <p:txBody>
          <a:bodyPr anchor="ctr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&amp; Interpersonal Challenges </a:t>
            </a:r>
            <a:b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Affective Maturity &amp; Healthy Intimacy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0" y="928049"/>
            <a:ext cx="5002547" cy="4968432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 marL="109538" lvl="1" indent="0">
              <a:lnSpc>
                <a:spcPct val="100000"/>
              </a:lnSpc>
              <a:buNone/>
            </a:pP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Ultimately, growth in healthy intimacy and affective maturity involves naming, claiming and embracing old hurts and negative scripts from families of origin and making conscious decisions to act with integrity.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A5934D-ABE9-4C8D-B89E-0575653D481D}"/>
              </a:ext>
            </a:extLst>
          </p:cNvPr>
          <p:cNvSpPr txBox="1"/>
          <p:nvPr/>
        </p:nvSpPr>
        <p:spPr>
          <a:xfrm>
            <a:off x="567855" y="6248008"/>
            <a:ext cx="8008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Dr. Kevin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Mcclone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M.Div.,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Psy.D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., 2009. Comment on the 2008 Vatican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Guidelines for the Use of Psychology in the Admission and Formation of Candidates for the Priesthood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409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260196"/>
            <a:ext cx="8499377" cy="1325563"/>
          </a:xfrm>
          <a:noFill/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Affective Maturity &amp; Healthy Intimacy: </a:t>
            </a:r>
            <a:b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of Integration vs.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70" y="1855305"/>
            <a:ext cx="8038271" cy="4227443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marL="346075" indent="-346075">
              <a:tabLst>
                <a:tab pos="1709738" algn="l"/>
                <a:tab pos="2517775" algn="l"/>
              </a:tabLst>
            </a:pPr>
            <a:r>
              <a:rPr lang="en-US" sz="4000" dirty="0"/>
              <a:t>Past 	</a:t>
            </a:r>
            <a:r>
              <a:rPr lang="en-US" sz="4000" dirty="0">
                <a:sym typeface="Wingdings" panose="05000000000000000000" pitchFamily="2" charset="2"/>
              </a:rPr>
              <a:t> 	</a:t>
            </a:r>
            <a:r>
              <a:rPr lang="en-US" sz="4000" u="sng" dirty="0">
                <a:sym typeface="Wingdings" panose="05000000000000000000" pitchFamily="2" charset="2"/>
              </a:rPr>
              <a:t>healing</a:t>
            </a:r>
            <a:r>
              <a:rPr lang="en-US" sz="4000" dirty="0">
                <a:sym typeface="Wingdings" panose="05000000000000000000" pitchFamily="2" charset="2"/>
              </a:rPr>
              <a:t>: </a:t>
            </a:r>
            <a:r>
              <a:rPr lang="en-US" sz="4000" dirty="0"/>
              <a:t>naming, 				claiming, embracing old 		hurts and negative scripts </a:t>
            </a:r>
          </a:p>
          <a:p>
            <a:pPr marL="346075" indent="-346075">
              <a:tabLst>
                <a:tab pos="1709738" algn="l"/>
                <a:tab pos="2517775" algn="l"/>
              </a:tabLst>
            </a:pPr>
            <a:r>
              <a:rPr lang="en-US" sz="4000" dirty="0"/>
              <a:t>Future </a:t>
            </a:r>
            <a:r>
              <a:rPr lang="en-US" sz="4000" dirty="0">
                <a:sym typeface="Wingdings" panose="05000000000000000000" pitchFamily="2" charset="2"/>
              </a:rPr>
              <a:t>	</a:t>
            </a:r>
            <a:r>
              <a:rPr lang="en-US" sz="4000" u="sng" dirty="0">
                <a:sym typeface="Wingdings" panose="05000000000000000000" pitchFamily="2" charset="2"/>
              </a:rPr>
              <a:t>hope</a:t>
            </a:r>
            <a:r>
              <a:rPr lang="en-US" sz="4000" dirty="0">
                <a:sym typeface="Wingdings" panose="05000000000000000000" pitchFamily="2" charset="2"/>
              </a:rPr>
              <a:t>: </a:t>
            </a:r>
            <a:r>
              <a:rPr lang="en-US" sz="4000" dirty="0"/>
              <a:t>making conscious 		decisions to act with 			integrity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99BDF-DD84-44AD-96E0-8ED7231D5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9155" y="6176963"/>
            <a:ext cx="7347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Dr. Kevin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Mcclone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M.Div.,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Psy.D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., 2009. Comment on the 2008 Vatican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Guidelines for the Use of Psychology in the Admission and Formation of Candidates for the Priesthood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65370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1235</TotalTime>
  <Words>901</Words>
  <Application>Microsoft Office PowerPoint</Application>
  <PresentationFormat>On-screen Show (4:3)</PresentationFormat>
  <Paragraphs>161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Emmaus Center  Psychotherapy Services &amp; Catholic Safeguarding Institute</vt:lpstr>
      <vt:lpstr>Formation</vt:lpstr>
      <vt:lpstr>Integration: a Life Process</vt:lpstr>
      <vt:lpstr>PowerPoint Presentation</vt:lpstr>
      <vt:lpstr>PowerPoint Presentation</vt:lpstr>
      <vt:lpstr>PowerPoint Presentation</vt:lpstr>
      <vt:lpstr>personal challenges</vt:lpstr>
      <vt:lpstr>Internal &amp; Interpersonal Challenges  to Affective Maturity &amp; Healthy Intimacy</vt:lpstr>
      <vt:lpstr>Affective Maturity &amp; Healthy Intimacy:  Process of Integration vs. Fragmentation</vt:lpstr>
      <vt:lpstr>How do we know?  Indicators  of Affective Maturity</vt:lpstr>
      <vt:lpstr>Serious Concerns</vt:lpstr>
      <vt:lpstr>Psychotherapy Services</vt:lpstr>
      <vt:lpstr>Psychotherapy Process</vt:lpstr>
      <vt:lpstr>TRACT Process</vt:lpstr>
      <vt:lpstr>The Catholic Safeguarding Institute:  Formation in Safeguarding</vt:lpstr>
      <vt:lpstr>Safe Relationships, Safe Environments</vt:lpstr>
      <vt:lpstr>CSI Formation Programs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Psycho-Sexual Concerns in Formation</dc:title>
  <dc:creator>Gabriel Dy-Liacco</dc:creator>
  <cp:lastModifiedBy>Gabriel Dy-Liacco</cp:lastModifiedBy>
  <cp:revision>170</cp:revision>
  <dcterms:created xsi:type="dcterms:W3CDTF">2018-03-13T13:17:21Z</dcterms:created>
  <dcterms:modified xsi:type="dcterms:W3CDTF">2018-04-10T07:27:35Z</dcterms:modified>
</cp:coreProperties>
</file>